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80" r:id="rId22"/>
    <p:sldId id="279" r:id="rId23"/>
    <p:sldId id="281" r:id="rId24"/>
    <p:sldId id="282" r:id="rId25"/>
    <p:sldId id="285" r:id="rId26"/>
    <p:sldId id="286" r:id="rId27"/>
    <p:sldId id="287" r:id="rId28"/>
    <p:sldId id="288" r:id="rId29"/>
    <p:sldId id="289" r:id="rId30"/>
    <p:sldId id="290" r:id="rId31"/>
  </p:sldIdLst>
  <p:sldSz cx="9144000" cy="6858000" type="screen4x3"/>
  <p:notesSz cx="6858000" cy="9296400"/>
  <p:embeddedFontLst>
    <p:embeddedFont>
      <p:font typeface="Franklin Gothic Demi Cond" panose="020B0706030402020204" pitchFamily="3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Orlando" pitchFamily="2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3" d="100"/>
          <a:sy n="83" d="100"/>
        </p:scale>
        <p:origin x="-1086" y="-84"/>
      </p:cViewPr>
      <p:guideLst>
        <p:guide orient="horz" pos="2854"/>
        <p:guide pos="3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01 - Conociendo A Los Constructores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Viernes, 4 de octubre de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37BCF-DF71-486A-BF52-F080AC947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2899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01 - Conociendo A Los Constructores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Viernes, 4 de octubre de 2013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58751-4719-404B-AD8D-811E93076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9067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8751-4719-404B-AD8D-811E93076039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Viernes, 4 de octubre de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s-ES" smtClean="0"/>
              <a:t>01 - Conociendo A Los Constructores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0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5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SzPct val="120000"/>
              <a:buFontTx/>
              <a:buBlip>
                <a:blip r:embed="rId2"/>
              </a:buBlip>
              <a:defRPr/>
            </a:lvl1pPr>
            <a:lvl2pPr marL="914400" indent="-457200">
              <a:buSzPct val="130000"/>
              <a:buFontTx/>
              <a:buBlip>
                <a:blip r:embed="rId3"/>
              </a:buBlip>
              <a:defRPr/>
            </a:lvl2pPr>
            <a:lvl3pPr marL="1371600" indent="-457200">
              <a:buSzPct val="120000"/>
              <a:buFontTx/>
              <a:buBlip>
                <a:blip r:embed="rId4"/>
              </a:buBlip>
              <a:defRPr/>
            </a:lvl3pPr>
            <a:lvl4pPr marL="1828800" indent="-457200">
              <a:buSzPct val="120000"/>
              <a:buFontTx/>
              <a:buBlip>
                <a:blip r:embed="rId5"/>
              </a:buBlip>
              <a:defRPr/>
            </a:lvl4pPr>
            <a:lvl5pPr marL="2286000" indent="-457200">
              <a:buSzPct val="140000"/>
              <a:buFontTx/>
              <a:buBlip>
                <a:blip r:embed="rId6"/>
              </a:buBlip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33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2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2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6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4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6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-141642"/>
            <a:ext cx="77723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8734-6AFB-48AD-9DFA-56D488E12F08}" type="datetimeFigureOut">
              <a:rPr lang="en-US" smtClean="0"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defRPr>
            </a:lvl1pPr>
          </a:lstStyle>
          <a:p>
            <a:fld id="{0DC90F52-9238-4370-B48D-5CCBDDDDD7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66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Orlando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1pPr>
      <a:lvl2pPr marL="7953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2pPr>
      <a:lvl3pPr marL="12588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3pPr>
      <a:lvl4pPr marL="17097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4pPr>
      <a:lvl5pPr marL="21732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83" y="1128753"/>
            <a:ext cx="6682217" cy="4433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 rot="21214942">
            <a:off x="3253112" y="5241290"/>
            <a:ext cx="3427312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>
                <a:solidFill>
                  <a:srgbClr val="FFFF00"/>
                </a:solidFill>
              </a:rPr>
              <a:t>Salmo 127:1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Características de los Constructores</a:t>
            </a:r>
          </a:p>
          <a:p>
            <a:pPr lvl="1"/>
            <a:r>
              <a:rPr lang="es-GT" dirty="0" smtClean="0"/>
              <a:t>Trabajan en Equipos</a:t>
            </a:r>
          </a:p>
          <a:p>
            <a:pPr lvl="1"/>
            <a:r>
              <a:rPr lang="es-GT" dirty="0" smtClean="0"/>
              <a:t>Se Conocen</a:t>
            </a:r>
          </a:p>
          <a:p>
            <a:pPr lvl="1"/>
            <a:r>
              <a:rPr lang="es-GT" dirty="0" smtClean="0"/>
              <a:t>Se Protegen</a:t>
            </a:r>
          </a:p>
          <a:p>
            <a:pPr lvl="1"/>
            <a:r>
              <a:rPr lang="es-GT" dirty="0" smtClean="0"/>
              <a:t>Mientras Más Trabajan, </a:t>
            </a:r>
            <a:br>
              <a:rPr lang="es-GT" dirty="0" smtClean="0"/>
            </a:br>
            <a:r>
              <a:rPr lang="es-GT" dirty="0" smtClean="0"/>
              <a:t>Mejores Son.</a:t>
            </a:r>
          </a:p>
          <a:p>
            <a:pPr lvl="1"/>
            <a:r>
              <a:rPr lang="es-GT" dirty="0" smtClean="0"/>
              <a:t>Conocen Sus Herramientas</a:t>
            </a:r>
          </a:p>
          <a:p>
            <a:endParaRPr lang="es-G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37" b="26141"/>
          <a:stretch/>
        </p:blipFill>
        <p:spPr>
          <a:xfrm>
            <a:off x="5462725" y="1676400"/>
            <a:ext cx="3412670" cy="2590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5968910" y="4038600"/>
            <a:ext cx="2438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 smtClean="0">
                <a:solidFill>
                  <a:srgbClr val="FFFF00"/>
                </a:solidFill>
              </a:rPr>
              <a:t>1 Corintios 3:11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0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Características de los Constructores</a:t>
            </a:r>
          </a:p>
          <a:p>
            <a:pPr lvl="1"/>
            <a:r>
              <a:rPr lang="es-GT" dirty="0" smtClean="0"/>
              <a:t>Reconocen los Riesgos</a:t>
            </a:r>
            <a:br>
              <a:rPr lang="es-GT" dirty="0" smtClean="0"/>
            </a:br>
            <a:r>
              <a:rPr lang="es-GT" dirty="0" smtClean="0"/>
              <a:t>y Peligros</a:t>
            </a:r>
          </a:p>
          <a:p>
            <a:pPr lvl="1"/>
            <a:r>
              <a:rPr lang="es-GT" dirty="0" smtClean="0"/>
              <a:t>Se Concentran en lo</a:t>
            </a:r>
            <a:br>
              <a:rPr lang="es-GT" dirty="0" smtClean="0"/>
            </a:br>
            <a:r>
              <a:rPr lang="es-GT" dirty="0" smtClean="0"/>
              <a:t>Que Hacen</a:t>
            </a:r>
          </a:p>
          <a:p>
            <a:pPr lvl="1"/>
            <a:r>
              <a:rPr lang="es-GT" dirty="0" smtClean="0"/>
              <a:t>Tienen Conocimiento y</a:t>
            </a:r>
            <a:br>
              <a:rPr lang="es-GT" dirty="0" smtClean="0"/>
            </a:br>
            <a:r>
              <a:rPr lang="es-GT" dirty="0" smtClean="0"/>
              <a:t>Siguen Desarrollando</a:t>
            </a:r>
            <a:br>
              <a:rPr lang="es-GT" dirty="0" smtClean="0"/>
            </a:br>
            <a:r>
              <a:rPr lang="es-GT" dirty="0" smtClean="0"/>
              <a:t>Su Conocimiento</a:t>
            </a:r>
          </a:p>
          <a:p>
            <a:endParaRPr lang="es-G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37" b="26141"/>
          <a:stretch/>
        </p:blipFill>
        <p:spPr>
          <a:xfrm>
            <a:off x="5462725" y="1676400"/>
            <a:ext cx="3412670" cy="2590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5968910" y="4038600"/>
            <a:ext cx="2438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 smtClean="0">
                <a:solidFill>
                  <a:srgbClr val="FFFF00"/>
                </a:solidFill>
              </a:rPr>
              <a:t>1 Corintios 3:11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34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52" y="1143000"/>
            <a:ext cx="1635427" cy="163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475368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 Muchos Obstáculos A </a:t>
            </a:r>
            <a:b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Construcción de La Familia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Inmoralidad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Adulterio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Fornicación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Homosexualismo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Aborto</a:t>
            </a:r>
          </a:p>
          <a:p>
            <a:pPr lvl="1"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Drogas</a:t>
            </a:r>
          </a:p>
          <a:p>
            <a:pPr lvl="1">
              <a:spcBef>
                <a:spcPts val="600"/>
              </a:spcBef>
            </a:pPr>
            <a:endParaRPr lang="es-GT" dirty="0" smtClean="0"/>
          </a:p>
          <a:p>
            <a:pPr>
              <a:spcBef>
                <a:spcPts val="600"/>
              </a:spcBef>
            </a:pPr>
            <a:endParaRPr lang="es-GT" dirty="0"/>
          </a:p>
        </p:txBody>
      </p:sp>
      <p:sp>
        <p:nvSpPr>
          <p:cNvPr id="5" name="TextBox 4"/>
          <p:cNvSpPr txBox="1"/>
          <p:nvPr/>
        </p:nvSpPr>
        <p:spPr>
          <a:xfrm>
            <a:off x="4236887" y="2050971"/>
            <a:ext cx="490711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La Televisión</a:t>
            </a:r>
          </a:p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Las Revistas</a:t>
            </a:r>
          </a:p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La Delincuencia</a:t>
            </a:r>
          </a:p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Las Violaciones</a:t>
            </a:r>
          </a:p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Las Madres Solteras</a:t>
            </a:r>
          </a:p>
          <a:p>
            <a:pPr marL="914400" lvl="1" indent="-457200">
              <a:spcBef>
                <a:spcPts val="600"/>
              </a:spcBef>
              <a:buBlip>
                <a:blip r:embed="rId3"/>
              </a:buBlip>
            </a:pPr>
            <a:r>
              <a:rPr lang="es-GT" sz="3200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El Movimiento Femenino</a:t>
            </a:r>
            <a:endParaRPr lang="es-GT" sz="3200" dirty="0">
              <a:solidFill>
                <a:srgbClr val="F7964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1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48768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Presuposición</a:t>
            </a:r>
          </a:p>
          <a:p>
            <a:pPr lvl="1"/>
            <a:r>
              <a:rPr lang="es-GT" dirty="0" smtClean="0"/>
              <a:t>Tienen que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Salvos </a:t>
            </a:r>
          </a:p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Poder</a:t>
            </a:r>
          </a:p>
          <a:p>
            <a:pPr lvl="1"/>
            <a:r>
              <a:rPr lang="es-GT" dirty="0" smtClean="0"/>
              <a:t>Tienen que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Llenos del Espíritu </a:t>
            </a:r>
          </a:p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Prioridad</a:t>
            </a:r>
          </a:p>
          <a:p>
            <a:pPr lvl="1"/>
            <a:r>
              <a:rPr lang="es-GT" dirty="0" smtClean="0"/>
              <a:t>Tienen que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Estar Atentos a Los Ataques </a:t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Enemigo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38800" y="219837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2 Corintios 6:14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38800" y="336042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5:18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38800" y="453390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Pedro 5:8</a:t>
            </a:r>
          </a:p>
        </p:txBody>
      </p:sp>
    </p:spTree>
    <p:extLst>
      <p:ext uri="{BB962C8B-B14F-4D97-AF65-F5344CB8AC3E}">
        <p14:creationId xmlns:p14="http://schemas.microsoft.com/office/powerpoint/2010/main" val="17398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Gozo de Los Constructores :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Relación Llena del Espíritu</a:t>
            </a:r>
          </a:p>
          <a:p>
            <a:pPr marL="914400" lvl="2" indent="0">
              <a:buNone/>
            </a:pPr>
            <a:endParaRPr lang="es-GT" dirty="0" smtClean="0"/>
          </a:p>
          <a:p>
            <a:pPr lvl="2">
              <a:spcBef>
                <a:spcPts val="600"/>
              </a:spcBef>
            </a:pPr>
            <a:r>
              <a:rPr lang="es-GT" dirty="0" smtClean="0"/>
              <a:t>Si no estás construyendo </a:t>
            </a:r>
            <a:br>
              <a:rPr lang="es-GT" dirty="0" smtClean="0"/>
            </a:br>
            <a:r>
              <a:rPr lang="es-GT" dirty="0" smtClean="0"/>
              <a:t>estás </a:t>
            </a:r>
            <a:r>
              <a:rPr lang="es-GT" u="sng" dirty="0" smtClean="0"/>
              <a:t>destruyendo.</a:t>
            </a:r>
          </a:p>
          <a:p>
            <a:pPr lvl="2">
              <a:spcBef>
                <a:spcPts val="600"/>
              </a:spcBef>
            </a:pPr>
            <a:endParaRPr lang="es-GT" u="sng" dirty="0"/>
          </a:p>
          <a:p>
            <a:pPr lvl="2">
              <a:spcBef>
                <a:spcPts val="600"/>
              </a:spcBef>
            </a:pPr>
            <a:r>
              <a:rPr lang="es-GT" dirty="0" smtClean="0"/>
              <a:t>Cuando estás lleno del Espíritu, </a:t>
            </a:r>
            <a:br>
              <a:rPr lang="es-GT" dirty="0" smtClean="0"/>
            </a:br>
            <a:r>
              <a:rPr lang="es-GT" dirty="0" smtClean="0"/>
              <a:t>no vas a estar distraído por otros, </a:t>
            </a:r>
            <a:br>
              <a:rPr lang="es-GT" dirty="0" smtClean="0"/>
            </a:br>
            <a:r>
              <a:rPr lang="es-GT" dirty="0" smtClean="0"/>
              <a:t>sino vas a estar construyendo.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30680" y="219837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5:18-21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57400" y="3846831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Santiago 4:1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059" y="2248218"/>
            <a:ext cx="2431981" cy="1543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77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Explicada</a:t>
            </a:r>
          </a:p>
          <a:p>
            <a:pPr lvl="1"/>
            <a:r>
              <a:rPr lang="es-GT" dirty="0" smtClean="0"/>
              <a:t>La palabra griega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GT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hupotasso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lvl="2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GT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huppo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dirty="0" smtClean="0"/>
              <a:t>=</a:t>
            </a:r>
            <a:r>
              <a:rPr lang="es-GT" dirty="0" smtClean="0"/>
              <a:t> abajo</a:t>
            </a:r>
          </a:p>
          <a:p>
            <a:pPr lvl="2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GT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tasso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dirty="0" smtClean="0"/>
              <a:t>=</a:t>
            </a:r>
            <a:r>
              <a:rPr lang="es-GT" dirty="0" smtClean="0"/>
              <a:t> arreglar, alinear</a:t>
            </a:r>
          </a:p>
          <a:p>
            <a:pPr lvl="2"/>
            <a:r>
              <a:rPr lang="es-GT" dirty="0" smtClean="0"/>
              <a:t>Un termino militar</a:t>
            </a:r>
          </a:p>
          <a:p>
            <a:pPr lvl="1"/>
            <a:r>
              <a:rPr lang="es-GT" dirty="0" smtClean="0"/>
              <a:t>Debemos “arreglarnos debajo de otro.”</a:t>
            </a:r>
          </a:p>
          <a:p>
            <a:pPr lvl="1"/>
            <a:r>
              <a:rPr lang="es-GT" dirty="0" smtClean="0"/>
              <a:t>La mentalidad de la vida de un creyente </a:t>
            </a:r>
            <a:br>
              <a:rPr lang="es-GT" dirty="0" smtClean="0"/>
            </a:br>
            <a:r>
              <a:rPr lang="es-GT" dirty="0" smtClean="0"/>
              <a:t>debe ser una de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humildad </a:t>
            </a:r>
            <a:r>
              <a:rPr lang="es-GT" dirty="0" smtClean="0"/>
              <a:t>y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sumisión.</a:t>
            </a:r>
          </a:p>
          <a:p>
            <a:pPr lvl="1"/>
            <a:endParaRPr lang="es-GT" dirty="0" smtClean="0"/>
          </a:p>
        </p:txBody>
      </p:sp>
    </p:spTree>
    <p:extLst>
      <p:ext uri="{BB962C8B-B14F-4D97-AF65-F5344CB8AC3E}">
        <p14:creationId xmlns:p14="http://schemas.microsoft.com/office/powerpoint/2010/main" val="151933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Ejemplificada</a:t>
            </a:r>
          </a:p>
          <a:p>
            <a:pPr lvl="1"/>
            <a:r>
              <a:rPr lang="es-GT" dirty="0" smtClean="0"/>
              <a:t>Nuestro ejemplo máximo </a:t>
            </a:r>
            <a:r>
              <a:rPr lang="en-US" dirty="0" smtClean="0"/>
              <a:t>=</a:t>
            </a:r>
            <a:endParaRPr lang="es-GT" dirty="0" smtClean="0"/>
          </a:p>
          <a:p>
            <a:pPr marL="914400" lvl="2" indent="0">
              <a:buNone/>
            </a:pPr>
            <a:r>
              <a:rPr lang="es-GT" dirty="0"/>
              <a:t>	</a:t>
            </a:r>
            <a:r>
              <a:rPr lang="es-GT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CRISTO JESÚS</a:t>
            </a: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438400" y="3102612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Filipenses 2:5-8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0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Principio de la “Sumisión Mutua”</a:t>
            </a:r>
          </a:p>
          <a:p>
            <a:pPr lvl="2"/>
            <a:r>
              <a:rPr lang="es-GT" dirty="0" smtClean="0"/>
              <a:t>En cuanto a la estructura y función,</a:t>
            </a:r>
            <a:br>
              <a:rPr lang="es-GT" dirty="0" smtClean="0"/>
            </a:br>
            <a:r>
              <a:rPr lang="es-GT" dirty="0" smtClean="0"/>
              <a:t>tiene que haber </a:t>
            </a:r>
            <a:r>
              <a:rPr lang="es-GT" dirty="0" smtClean="0">
                <a:solidFill>
                  <a:srgbClr val="0066FF"/>
                </a:solidFill>
              </a:rPr>
              <a:t>autoridad</a:t>
            </a:r>
            <a:r>
              <a:rPr lang="es-GT" dirty="0" smtClean="0"/>
              <a:t> y </a:t>
            </a:r>
            <a:r>
              <a:rPr lang="es-GT" dirty="0" smtClean="0">
                <a:solidFill>
                  <a:srgbClr val="0066FF"/>
                </a:solidFill>
              </a:rPr>
              <a:t>sumisión.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La Iglesia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El Gobierno</a:t>
            </a:r>
          </a:p>
          <a:p>
            <a:pPr lvl="2"/>
            <a:r>
              <a:rPr lang="es-GT" dirty="0" smtClean="0"/>
              <a:t>PERO, en cuanto a relaciones entre personas, tiene que haber </a:t>
            </a:r>
            <a:r>
              <a:rPr lang="es-GT" dirty="0" smtClean="0">
                <a:solidFill>
                  <a:srgbClr val="0066FF"/>
                </a:solidFill>
              </a:rPr>
              <a:t>sumisión mutua.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3246119"/>
            <a:ext cx="434340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0" lvl="3" indent="-457200">
              <a:spcBef>
                <a:spcPct val="20000"/>
              </a:spcBef>
              <a:buSzPct val="120000"/>
              <a:buBlip>
                <a:blip r:embed="rId2"/>
              </a:buBlip>
            </a:pP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itchFamily="34" charset="0"/>
              </a:rPr>
              <a:t>El Trabajo</a:t>
            </a:r>
            <a:endParaRPr lang="es-GT" sz="3200" dirty="0">
              <a:solidFill>
                <a:schemeClr val="accent6">
                  <a:lumMod val="75000"/>
                </a:schemeClr>
              </a:solidFill>
              <a:latin typeface="Franklin Gothic Demi Cond" pitchFamily="34" charset="0"/>
            </a:endParaRPr>
          </a:p>
          <a:p>
            <a:pPr marL="1828800" lvl="3" indent="-457200">
              <a:spcBef>
                <a:spcPct val="20000"/>
              </a:spcBef>
              <a:buSzPct val="120000"/>
              <a:buBlip>
                <a:blip r:embed="rId2"/>
              </a:buBlip>
            </a:pP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itchFamily="34" charset="0"/>
              </a:rPr>
              <a:t>La Familia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5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Contexto: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Aplicaciones: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Las Casadas </a:t>
            </a:r>
            <a:r>
              <a:rPr lang="es-GT" dirty="0" smtClean="0"/>
              <a:t>a sus maridos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Los Maridos </a:t>
            </a:r>
            <a:r>
              <a:rPr lang="es-GT" dirty="0" smtClean="0"/>
              <a:t>a sus mujeres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Los Hijos </a:t>
            </a:r>
            <a:r>
              <a:rPr lang="es-GT" dirty="0" smtClean="0"/>
              <a:t>a sus padres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Los Padres </a:t>
            </a:r>
            <a:r>
              <a:rPr lang="es-GT" dirty="0" smtClean="0"/>
              <a:t>a sus hijos</a:t>
            </a: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5334000" y="161163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 5:21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0" y="219837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 5:22-6:9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53200" y="2788920"/>
            <a:ext cx="1828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5:22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53200" y="3364230"/>
            <a:ext cx="1828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5:25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53200" y="3947160"/>
            <a:ext cx="1828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6:1-3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53200" y="4522470"/>
            <a:ext cx="1828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6:4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Relación Matrimonial</a:t>
            </a:r>
          </a:p>
          <a:p>
            <a:pPr lvl="2"/>
            <a:endParaRPr lang="es-GT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spcBef>
                <a:spcPts val="600"/>
              </a:spcBef>
            </a:pPr>
            <a:r>
              <a:rPr lang="es-GT" dirty="0" smtClean="0"/>
              <a:t>El marido cumple con la mujer, pero también la mujer cumple con el marido.</a:t>
            </a:r>
          </a:p>
          <a:p>
            <a:pPr lvl="2">
              <a:spcBef>
                <a:spcPts val="600"/>
              </a:spcBef>
            </a:pPr>
            <a:r>
              <a:rPr lang="es-GT" dirty="0" smtClean="0"/>
              <a:t>Tanto </a:t>
            </a:r>
            <a:r>
              <a:rPr lang="es-GT" dirty="0" smtClean="0">
                <a:solidFill>
                  <a:srgbClr val="0066FF"/>
                </a:solidFill>
              </a:rPr>
              <a:t>físicamente,</a:t>
            </a:r>
            <a:r>
              <a:rPr lang="es-GT" dirty="0" smtClean="0"/>
              <a:t> como </a:t>
            </a:r>
            <a:r>
              <a:rPr lang="es-GT" dirty="0" smtClean="0">
                <a:solidFill>
                  <a:srgbClr val="0066FF"/>
                </a:solidFill>
              </a:rPr>
              <a:t>emocional </a:t>
            </a:r>
            <a:r>
              <a:rPr lang="es-GT" dirty="0" smtClean="0"/>
              <a:t>y</a:t>
            </a:r>
            <a:br>
              <a:rPr lang="es-GT" dirty="0" smtClean="0"/>
            </a:br>
            <a:r>
              <a:rPr lang="es-GT" dirty="0" smtClean="0">
                <a:solidFill>
                  <a:srgbClr val="0066FF"/>
                </a:solidFill>
              </a:rPr>
              <a:t>espiritualmente.</a:t>
            </a:r>
          </a:p>
          <a:p>
            <a:pPr lvl="2">
              <a:spcBef>
                <a:spcPts val="600"/>
              </a:spcBef>
            </a:pPr>
            <a:r>
              <a:rPr lang="es-GT" dirty="0" smtClean="0"/>
              <a:t>Una entrega de </a:t>
            </a:r>
            <a:r>
              <a:rPr lang="es-GT" dirty="0" smtClean="0">
                <a:solidFill>
                  <a:srgbClr val="0066FF"/>
                </a:solidFill>
              </a:rPr>
              <a:t>sumisión mutua...</a:t>
            </a:r>
            <a:br>
              <a:rPr lang="es-GT" dirty="0" smtClean="0">
                <a:solidFill>
                  <a:srgbClr val="0066FF"/>
                </a:solidFill>
              </a:rPr>
            </a:br>
            <a:r>
              <a:rPr lang="es-GT" dirty="0" smtClean="0"/>
              <a:t>En cada punto... En cada momento.</a:t>
            </a: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175510" y="223647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Corintios  7:1-3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26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Principio de la Autoridad y la Sumisión</a:t>
            </a:r>
          </a:p>
          <a:p>
            <a:pPr lvl="2"/>
            <a:r>
              <a:rPr lang="es-GT" dirty="0" smtClean="0"/>
              <a:t>Todos somos </a:t>
            </a:r>
            <a:r>
              <a:rPr lang="es-GT" dirty="0" smtClean="0">
                <a:solidFill>
                  <a:srgbClr val="0066FF"/>
                </a:solidFill>
              </a:rPr>
              <a:t>iguales</a:t>
            </a:r>
            <a:r>
              <a:rPr lang="es-GT" dirty="0" smtClean="0"/>
              <a:t> en los ojos de Dios </a:t>
            </a:r>
            <a:br>
              <a:rPr lang="es-GT" dirty="0" smtClean="0"/>
            </a:br>
            <a:r>
              <a:rPr lang="es-GT" dirty="0" smtClean="0"/>
              <a:t>en cuanto a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relación.</a:t>
            </a:r>
          </a:p>
          <a:p>
            <a:pPr lvl="2"/>
            <a:endParaRPr lang="es-GT" dirty="0" smtClean="0"/>
          </a:p>
          <a:p>
            <a:pPr lvl="2"/>
            <a:endParaRPr lang="es-GT" dirty="0"/>
          </a:p>
          <a:p>
            <a:pPr lvl="2"/>
            <a:r>
              <a:rPr lang="es-GT" dirty="0" smtClean="0"/>
              <a:t>Pero tiene que haber </a:t>
            </a:r>
            <a:r>
              <a:rPr lang="es-GT" dirty="0" smtClean="0">
                <a:solidFill>
                  <a:srgbClr val="0066FF"/>
                </a:solidFill>
              </a:rPr>
              <a:t>autoridad </a:t>
            </a:r>
            <a:r>
              <a:rPr lang="es-GT" dirty="0" smtClean="0"/>
              <a:t>y </a:t>
            </a:r>
            <a:r>
              <a:rPr lang="es-GT" dirty="0" smtClean="0">
                <a:solidFill>
                  <a:srgbClr val="0066FF"/>
                </a:solidFill>
              </a:rPr>
              <a:t>sumisión </a:t>
            </a:r>
            <a:r>
              <a:rPr lang="es-GT" dirty="0" smtClean="0"/>
              <a:t>en cuanto a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función.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327660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6:9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3200" y="391287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Gálatas 3:28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3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Trinidad de Dios</a:t>
            </a:r>
          </a:p>
          <a:p>
            <a:pPr lvl="2"/>
            <a:r>
              <a:rPr lang="es-GT" dirty="0" smtClean="0"/>
              <a:t>El Padre y el Hijo son iguales en relación, pero, en cuanto a función hay </a:t>
            </a:r>
            <a:r>
              <a:rPr lang="es-GT" dirty="0" smtClean="0">
                <a:solidFill>
                  <a:srgbClr val="0066FF"/>
                </a:solidFill>
              </a:rPr>
              <a:t>autoridad</a:t>
            </a:r>
            <a:r>
              <a:rPr lang="es-GT" dirty="0" smtClean="0"/>
              <a:t> y </a:t>
            </a:r>
            <a:r>
              <a:rPr lang="es-GT" dirty="0" smtClean="0">
                <a:solidFill>
                  <a:srgbClr val="0066FF"/>
                </a:solidFill>
              </a:rPr>
              <a:t>sumisión.</a:t>
            </a:r>
          </a:p>
          <a:p>
            <a:pPr marL="914400" lvl="2" indent="0">
              <a:buNone/>
            </a:pPr>
            <a:endParaRPr lang="es-GT" dirty="0" smtClean="0"/>
          </a:p>
          <a:p>
            <a:pPr lvl="2"/>
            <a:r>
              <a:rPr lang="es-GT" dirty="0" smtClean="0"/>
              <a:t>En Sus naturalezas son iguales, pero en </a:t>
            </a:r>
            <a:br>
              <a:rPr lang="es-GT" dirty="0" smtClean="0"/>
            </a:br>
            <a:r>
              <a:rPr lang="es-GT" dirty="0" smtClean="0"/>
              <a:t>Su función, </a:t>
            </a:r>
            <a:r>
              <a:rPr lang="es-GT" dirty="0" smtClean="0">
                <a:solidFill>
                  <a:srgbClr val="0066FF"/>
                </a:solidFill>
              </a:rPr>
              <a:t>Cristo se sometió a Su Padre </a:t>
            </a:r>
            <a:r>
              <a:rPr lang="es-GT" dirty="0" smtClean="0"/>
              <a:t>en una humillación hermosa.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3790950"/>
            <a:ext cx="30480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Corintios 11:3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4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Matrimonio</a:t>
            </a:r>
          </a:p>
          <a:p>
            <a:pPr lvl="2">
              <a:spcBef>
                <a:spcPts val="600"/>
              </a:spcBef>
            </a:pPr>
            <a:r>
              <a:rPr lang="es-GT" dirty="0" smtClean="0"/>
              <a:t>Ante Dios, </a:t>
            </a:r>
            <a:r>
              <a:rPr lang="es-GT" dirty="0" smtClean="0">
                <a:solidFill>
                  <a:srgbClr val="0066FF"/>
                </a:solidFill>
              </a:rPr>
              <a:t>el marido y la esposa son </a:t>
            </a:r>
            <a:br>
              <a:rPr lang="es-GT" dirty="0" smtClean="0">
                <a:solidFill>
                  <a:srgbClr val="0066FF"/>
                </a:solidFill>
              </a:rPr>
            </a:br>
            <a:r>
              <a:rPr lang="es-GT" dirty="0" smtClean="0">
                <a:solidFill>
                  <a:srgbClr val="0066FF"/>
                </a:solidFill>
              </a:rPr>
              <a:t>iguales</a:t>
            </a:r>
            <a:r>
              <a:rPr lang="es-GT" dirty="0" smtClean="0"/>
              <a:t> en cuanto a sus naturalezas, </a:t>
            </a:r>
            <a:br>
              <a:rPr lang="es-GT" dirty="0" smtClean="0"/>
            </a:br>
            <a:r>
              <a:rPr lang="es-GT" dirty="0" smtClean="0"/>
              <a:t>sus cualidades espirituales y </a:t>
            </a:r>
            <a:br>
              <a:rPr lang="es-GT" dirty="0" smtClean="0"/>
            </a:br>
            <a:r>
              <a:rPr lang="es-GT" dirty="0" smtClean="0"/>
              <a:t>su relación con Él.</a:t>
            </a:r>
          </a:p>
          <a:p>
            <a:pPr lvl="2">
              <a:spcBef>
                <a:spcPts val="600"/>
              </a:spcBef>
            </a:pPr>
            <a:r>
              <a:rPr lang="es-GT" dirty="0" smtClean="0"/>
              <a:t>PERO, en cuanto a su función en la familia </a:t>
            </a:r>
            <a:r>
              <a:rPr lang="es-GT" dirty="0" smtClean="0">
                <a:solidFill>
                  <a:srgbClr val="0066FF"/>
                </a:solidFill>
              </a:rPr>
              <a:t>la mujer debe someterse </a:t>
            </a:r>
            <a:r>
              <a:rPr lang="es-GT" dirty="0" smtClean="0"/>
              <a:t>al liderazgo </a:t>
            </a:r>
            <a:br>
              <a:rPr lang="es-GT" dirty="0" smtClean="0"/>
            </a:br>
            <a:r>
              <a:rPr lang="es-GT" dirty="0" smtClean="0"/>
              <a:t>de su marido.</a:t>
            </a:r>
          </a:p>
          <a:p>
            <a:pPr lvl="2"/>
            <a:endParaRPr lang="es-GT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0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85" y="838200"/>
            <a:ext cx="3028051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El Maestro de Obras – El Marido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Rol – Ser Líder</a:t>
            </a:r>
          </a:p>
          <a:p>
            <a:pPr lvl="4"/>
            <a:endParaRPr lang="es-GT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/>
            <a:r>
              <a:rPr lang="es-GT" sz="2800" dirty="0" smtClean="0"/>
              <a:t>El marido debe ser el líder que </a:t>
            </a:r>
            <a:br>
              <a:rPr lang="es-GT" sz="2800" dirty="0" smtClean="0"/>
            </a:br>
            <a:r>
              <a:rPr lang="es-GT" sz="2800" dirty="0" smtClean="0"/>
              <a:t>inicia las cosas, tomando el cargo, no sólo la cabeza en pensamiento, sino también en acción – no pasivamente sin activamente.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71446" y="3379470"/>
            <a:ext cx="4319954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5:22-24; Génesis 3:16</a:t>
            </a:r>
            <a:endParaRPr lang="es-GT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57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85" y="838200"/>
            <a:ext cx="3028051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El Maestro de Obras – El Marido</a:t>
            </a:r>
          </a:p>
          <a:p>
            <a:pPr lvl="3"/>
            <a:r>
              <a:rPr lang="es-GT" dirty="0" smtClean="0"/>
              <a:t>Hay muchas formas de </a:t>
            </a:r>
            <a:br>
              <a:rPr lang="es-GT" dirty="0" smtClean="0"/>
            </a:br>
            <a:r>
              <a:rPr lang="es-GT" dirty="0" smtClean="0"/>
              <a:t>ser líder de su hogar:</a:t>
            </a:r>
          </a:p>
          <a:p>
            <a:pPr lvl="4">
              <a:lnSpc>
                <a:spcPct val="85000"/>
              </a:lnSpc>
              <a:spcBef>
                <a:spcPts val="12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Protector</a:t>
            </a:r>
          </a:p>
          <a:p>
            <a:pPr lvl="4">
              <a:lnSpc>
                <a:spcPct val="85000"/>
              </a:lnSpc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Proveedor</a:t>
            </a:r>
          </a:p>
          <a:p>
            <a:pPr lvl="4">
              <a:lnSpc>
                <a:spcPct val="85000"/>
              </a:lnSpc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Explorador</a:t>
            </a:r>
          </a:p>
          <a:p>
            <a:pPr lvl="4">
              <a:lnSpc>
                <a:spcPct val="85000"/>
              </a:lnSpc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General</a:t>
            </a:r>
            <a:endParaRPr lang="es-G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3862530"/>
            <a:ext cx="2895600" cy="150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4" indent="-457200">
              <a:lnSpc>
                <a:spcPct val="85000"/>
              </a:lnSpc>
              <a:spcBef>
                <a:spcPts val="600"/>
              </a:spcBef>
              <a:buSzPct val="140000"/>
              <a:buBlip>
                <a:blip r:embed="rId3"/>
              </a:buBlip>
            </a:pP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itchFamily="34" charset="0"/>
              </a:rPr>
              <a:t>Sacerdote</a:t>
            </a:r>
          </a:p>
          <a:p>
            <a:pPr marL="457200" lvl="4" indent="-457200">
              <a:lnSpc>
                <a:spcPct val="85000"/>
              </a:lnSpc>
              <a:spcBef>
                <a:spcPts val="600"/>
              </a:spcBef>
              <a:buSzPct val="140000"/>
              <a:buBlip>
                <a:blip r:embed="rId3"/>
              </a:buBlip>
            </a:pP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itchFamily="34" charset="0"/>
              </a:rPr>
              <a:t>Médico</a:t>
            </a:r>
          </a:p>
          <a:p>
            <a:pPr marL="457200" lvl="4" indent="-457200">
              <a:lnSpc>
                <a:spcPct val="85000"/>
              </a:lnSpc>
              <a:spcBef>
                <a:spcPts val="600"/>
              </a:spcBef>
              <a:buSzPct val="140000"/>
              <a:buBlip>
                <a:blip r:embed="rId3"/>
              </a:buBlip>
            </a:pP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itchFamily="34" charset="0"/>
              </a:rPr>
              <a:t>Rey</a:t>
            </a:r>
            <a:endParaRPr lang="es-GT" sz="3200" dirty="0">
              <a:solidFill>
                <a:schemeClr val="accent6">
                  <a:lumMod val="75000"/>
                </a:schemeClr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67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85" y="838200"/>
            <a:ext cx="3028051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El Maestro de Obras – El Marido</a:t>
            </a:r>
          </a:p>
          <a:p>
            <a:pPr lvl="3">
              <a:lnSpc>
                <a:spcPct val="85000"/>
              </a:lnSpc>
              <a:spcBef>
                <a:spcPts val="600"/>
              </a:spcBef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Responsabilidad – </a:t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       Amar a Su Esposa</a:t>
            </a:r>
          </a:p>
          <a:p>
            <a:pPr lvl="4">
              <a:lnSpc>
                <a:spcPct val="85000"/>
              </a:lnSpc>
              <a:spcBef>
                <a:spcPts val="600"/>
              </a:spcBef>
            </a:pPr>
            <a:r>
              <a:rPr lang="es-GT" sz="2800" dirty="0" smtClean="0"/>
              <a:t>Ámela de Tres Maneras:</a:t>
            </a:r>
          </a:p>
          <a:p>
            <a:pPr marL="2743200" lvl="4">
              <a:lnSpc>
                <a:spcPct val="8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2400" dirty="0" smtClean="0"/>
              <a:t>Ame a su esposa con un amor </a:t>
            </a:r>
            <a:br>
              <a:rPr lang="es-GT" sz="2400" dirty="0" smtClean="0"/>
            </a:br>
            <a:r>
              <a:rPr lang="es-GT" sz="2400" dirty="0" smtClean="0"/>
              <a:t>sacrificador como Cristo amó a la iglesia.</a:t>
            </a:r>
          </a:p>
          <a:p>
            <a:pPr marL="2743200" lvl="4">
              <a:lnSpc>
                <a:spcPct val="8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2400" dirty="0" smtClean="0"/>
              <a:t>Ame a su esposa como ama a su propio cuerpo.</a:t>
            </a:r>
          </a:p>
          <a:p>
            <a:pPr marL="2743200" lvl="4">
              <a:lnSpc>
                <a:spcPct val="8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2400" dirty="0" smtClean="0"/>
              <a:t>Ame a su esposa como se ama.</a:t>
            </a:r>
          </a:p>
          <a:p>
            <a:pPr marL="2743200" lvl="4">
              <a:lnSpc>
                <a:spcPct val="85000"/>
              </a:lnSpc>
              <a:spcBef>
                <a:spcPts val="600"/>
              </a:spcBef>
            </a:pPr>
            <a:endParaRPr lang="es-GT" sz="2400" dirty="0" smtClean="0"/>
          </a:p>
          <a:p>
            <a:pPr lvl="4"/>
            <a:endParaRPr lang="es-GT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0" lvl="5" indent="0">
              <a:buNone/>
            </a:pPr>
            <a:endParaRPr lang="es-GT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7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 Ayudante – La Esposa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Rol – La Ayuda Idónea</a:t>
            </a:r>
          </a:p>
          <a:p>
            <a:pPr lvl="4"/>
            <a:endParaRPr lang="es-GT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/>
            <a:r>
              <a:rPr lang="es-GT" sz="2800" dirty="0" smtClean="0"/>
              <a:t>¿Por qué hizo Dios una esposa para Adán?</a:t>
            </a:r>
            <a:endParaRPr lang="es-GT" sz="1600" dirty="0"/>
          </a:p>
          <a:p>
            <a:pPr marL="2743200" lvl="4">
              <a:buBlip>
                <a:blip r:embed="rId3"/>
              </a:buBlip>
            </a:pPr>
            <a:r>
              <a:rPr lang="es-GT" sz="2400" dirty="0" smtClean="0"/>
              <a:t>¿Para ser su compañera?  ¡NO!</a:t>
            </a:r>
          </a:p>
          <a:p>
            <a:pPr marL="2743200" lvl="4">
              <a:buBlip>
                <a:blip r:embed="rId3"/>
              </a:buBlip>
            </a:pPr>
            <a:r>
              <a:rPr lang="es-GT" sz="2400" dirty="0" smtClean="0"/>
              <a:t>Dios le dio a Adán un trabajo y Adán </a:t>
            </a:r>
            <a:br>
              <a:rPr lang="es-GT" sz="2400" dirty="0" smtClean="0"/>
            </a:br>
            <a:r>
              <a:rPr lang="es-GT" sz="2400" dirty="0" smtClean="0"/>
              <a:t>necesitaba una ayuda para cumplir ese trabajo.</a:t>
            </a:r>
            <a:endParaRPr lang="es-GT" sz="4000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147646" y="3379470"/>
            <a:ext cx="2643554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Génesis 2:18</a:t>
            </a:r>
            <a:endParaRPr lang="es-GT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29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 Ayudante – La Esposa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Rol – La Ayuda Idónea</a:t>
            </a:r>
          </a:p>
          <a:p>
            <a:pPr lvl="4"/>
            <a:r>
              <a:rPr lang="es-GT" sz="2800" dirty="0" smtClean="0"/>
              <a:t>¿Qué tipo de ayuda?</a:t>
            </a:r>
            <a:endParaRPr lang="es-GT" sz="1600" dirty="0"/>
          </a:p>
          <a:p>
            <a:pPr marL="2743200" lvl="4">
              <a:buBlip>
                <a:blip r:embed="rId3"/>
              </a:buBlip>
            </a:pPr>
            <a:r>
              <a:rPr lang="es-GT" sz="2400" dirty="0" smtClean="0"/>
              <a:t>“Una ayuda idónea” </a:t>
            </a:r>
            <a:r>
              <a:rPr lang="en-US" sz="2400" dirty="0" smtClean="0"/>
              <a:t>=</a:t>
            </a:r>
            <a:r>
              <a:rPr lang="es-GT" sz="2400" dirty="0" smtClean="0"/>
              <a:t> </a:t>
            </a:r>
            <a:br>
              <a:rPr lang="es-GT" sz="2400" dirty="0" smtClean="0"/>
            </a:br>
            <a:r>
              <a:rPr lang="es-GT" sz="2400" dirty="0" smtClean="0"/>
              <a:t>ayuda o socorro</a:t>
            </a:r>
          </a:p>
          <a:p>
            <a:pPr marL="2743200" lvl="4">
              <a:buBlip>
                <a:blip r:embed="rId3"/>
              </a:buBlip>
            </a:pPr>
            <a:r>
              <a:rPr lang="es-GT" sz="2400" dirty="0" smtClean="0">
                <a:solidFill>
                  <a:srgbClr val="0066FF"/>
                </a:solidFill>
              </a:rPr>
              <a:t>Reproducirse</a:t>
            </a:r>
            <a:r>
              <a:rPr lang="es-GT" sz="2400" dirty="0" smtClean="0"/>
              <a:t> (requiere hombre y mujer)</a:t>
            </a:r>
          </a:p>
          <a:p>
            <a:pPr marL="2743200" lvl="4">
              <a:buBlip>
                <a:blip r:embed="rId3"/>
              </a:buBlip>
            </a:pPr>
            <a:r>
              <a:rPr lang="es-GT" sz="2400" dirty="0" smtClean="0">
                <a:solidFill>
                  <a:srgbClr val="0066FF"/>
                </a:solidFill>
              </a:rPr>
              <a:t>Sojuzgar o dominar la tierra</a:t>
            </a:r>
          </a:p>
          <a:p>
            <a:pPr marL="2743200" lvl="4">
              <a:buBlip>
                <a:blip r:embed="rId3"/>
              </a:buBlip>
            </a:pPr>
            <a:endParaRPr lang="es-GT" sz="4000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5486400" y="4229100"/>
            <a:ext cx="2057400" cy="373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es-G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Génesis 1:28</a:t>
            </a:r>
            <a:endParaRPr lang="es-GT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2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 Ayudante – La Esposa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Rol – La Ayuda Idónea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La esposa está para ayudar a </a:t>
            </a:r>
            <a:br>
              <a:rPr lang="es-GT" sz="2400" dirty="0" smtClean="0"/>
            </a:br>
            <a:r>
              <a:rPr lang="es-GT" sz="2400" dirty="0" smtClean="0"/>
              <a:t>lograr el ministerio de su marido.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La esposa está para ser una colega </a:t>
            </a:r>
            <a:br>
              <a:rPr lang="es-GT" sz="2400" dirty="0" smtClean="0"/>
            </a:br>
            <a:r>
              <a:rPr lang="es-GT" sz="2400" dirty="0" smtClean="0"/>
              <a:t>o una contraparte a su marido.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No haciendo las mismas cosas, sino cosas diferentes para lograr las mismas metas.</a:t>
            </a:r>
          </a:p>
          <a:p>
            <a:pPr marL="2286000" lvl="3">
              <a:buBlip>
                <a:blip r:embed="rId3"/>
              </a:buBlip>
            </a:pPr>
            <a:endParaRPr lang="es-GT" sz="4000" dirty="0" smtClean="0"/>
          </a:p>
        </p:txBody>
      </p:sp>
    </p:spTree>
    <p:extLst>
      <p:ext uri="{BB962C8B-B14F-4D97-AF65-F5344CB8AC3E}">
        <p14:creationId xmlns:p14="http://schemas.microsoft.com/office/powerpoint/2010/main" val="401681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 Ayudante – La Esposa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Rol – La Ayuda Idónea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El marido debe definir </a:t>
            </a:r>
            <a:br>
              <a:rPr lang="es-GT" sz="2400" dirty="0" smtClean="0"/>
            </a:br>
            <a:r>
              <a:rPr lang="es-GT" sz="2400" dirty="0" smtClean="0"/>
              <a:t>la ayuda que necesita.</a:t>
            </a:r>
          </a:p>
          <a:p>
            <a:pPr marL="2286000" lvl="3">
              <a:buBlip>
                <a:blip r:embed="rId3"/>
              </a:buBlip>
            </a:pPr>
            <a:r>
              <a:rPr lang="es-GT" sz="2400" u="sng" dirty="0" smtClean="0">
                <a:solidFill>
                  <a:srgbClr val="0066FF"/>
                </a:solidFill>
              </a:rPr>
              <a:t>Nota</a:t>
            </a:r>
            <a:r>
              <a:rPr lang="es-GT" sz="2400" dirty="0" smtClean="0">
                <a:solidFill>
                  <a:srgbClr val="0066FF"/>
                </a:solidFill>
              </a:rPr>
              <a:t>:  </a:t>
            </a:r>
            <a:r>
              <a:rPr lang="es-GT" sz="2400" dirty="0" smtClean="0"/>
              <a:t>No es el trabajo de la esposa definir cómo ella va a ayudarle y cómo ella no va a ayudarle. </a:t>
            </a:r>
            <a:br>
              <a:rPr lang="es-GT" sz="2400" dirty="0" smtClean="0"/>
            </a:br>
            <a:r>
              <a:rPr lang="es-GT" sz="2400" dirty="0" smtClean="0"/>
              <a:t>La pregunta que debe hacerse la esposa es...</a:t>
            </a:r>
          </a:p>
          <a:p>
            <a:pPr lvl="3" indent="0">
              <a:buNone/>
            </a:pPr>
            <a:r>
              <a:rPr lang="es-GT" sz="2400" dirty="0" smtClean="0"/>
              <a:t>	</a:t>
            </a:r>
            <a:r>
              <a:rPr lang="es-GT" sz="2800" dirty="0" smtClean="0">
                <a:solidFill>
                  <a:schemeClr val="accent6">
                    <a:lumMod val="75000"/>
                  </a:schemeClr>
                </a:solidFill>
              </a:rPr>
              <a:t>“¿Cómo puedo ayudarte?”</a:t>
            </a:r>
          </a:p>
          <a:p>
            <a:pPr marL="2286000" lvl="3">
              <a:buBlip>
                <a:blip r:embed="rId3"/>
              </a:buBlip>
            </a:pPr>
            <a:endParaRPr lang="es-GT" sz="4000" dirty="0" smtClean="0"/>
          </a:p>
        </p:txBody>
      </p:sp>
    </p:spTree>
    <p:extLst>
      <p:ext uri="{BB962C8B-B14F-4D97-AF65-F5344CB8AC3E}">
        <p14:creationId xmlns:p14="http://schemas.microsoft.com/office/powerpoint/2010/main" val="215730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De Los Constructores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Descripción de Su Trabajo</a:t>
            </a:r>
          </a:p>
          <a:p>
            <a:pPr lvl="2"/>
            <a:r>
              <a:rPr lang="es-GT" dirty="0" smtClean="0">
                <a:solidFill>
                  <a:srgbClr val="0066FF"/>
                </a:solidFill>
              </a:rPr>
              <a:t>La Ayudante – La Esposa</a:t>
            </a:r>
          </a:p>
          <a:p>
            <a:pPr lvl="3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Su Responsabilidad – </a:t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         Someterse A Su Marido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Nos es </a:t>
            </a:r>
            <a:r>
              <a:rPr lang="es-GT" sz="2400" dirty="0" smtClean="0">
                <a:solidFill>
                  <a:srgbClr val="0066FF"/>
                </a:solidFill>
              </a:rPr>
              <a:t>“¡O te sometes o te somato!”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La sumisión bíblica es un mandamiento de Dios</a:t>
            </a:r>
            <a:br>
              <a:rPr lang="es-GT" sz="2400" dirty="0" smtClean="0"/>
            </a:br>
            <a:r>
              <a:rPr lang="es-GT" sz="2400" dirty="0" smtClean="0"/>
              <a:t>que la mujer debe obedecer voluntariamente.</a:t>
            </a:r>
          </a:p>
          <a:p>
            <a:pPr marL="2286000" lvl="3">
              <a:buBlip>
                <a:blip r:embed="rId3"/>
              </a:buBlip>
            </a:pPr>
            <a:r>
              <a:rPr lang="es-GT" sz="2400" dirty="0" smtClean="0"/>
              <a:t>La sumisión bíblica es algo bello y </a:t>
            </a:r>
            <a:br>
              <a:rPr lang="es-GT" sz="2400" dirty="0" smtClean="0"/>
            </a:br>
            <a:r>
              <a:rPr lang="es-GT" sz="2400" dirty="0" smtClean="0"/>
              <a:t>tiene un propósito protector.</a:t>
            </a:r>
            <a:endParaRPr lang="es-GT" sz="2800" dirty="0" smtClean="0"/>
          </a:p>
          <a:p>
            <a:pPr marL="2286000" lvl="3">
              <a:buBlip>
                <a:blip r:embed="rId3"/>
              </a:buBlip>
            </a:pPr>
            <a:endParaRPr lang="es-GT" sz="4000" dirty="0" smtClean="0"/>
          </a:p>
        </p:txBody>
      </p:sp>
    </p:spTree>
    <p:extLst>
      <p:ext uri="{BB962C8B-B14F-4D97-AF65-F5344CB8AC3E}">
        <p14:creationId xmlns:p14="http://schemas.microsoft.com/office/powerpoint/2010/main" val="42261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219200"/>
            <a:ext cx="3200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La Protección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Que Viene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Cuando Estamos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Sometidos A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Las Autoridades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Establecidas </a:t>
            </a:r>
          </a:p>
          <a:p>
            <a:pPr algn="ctr"/>
            <a:r>
              <a:rPr lang="es-GT" sz="3200" dirty="0" smtClean="0">
                <a:latin typeface="Franklin Gothic Demi Cond" panose="020B0706030402020204" pitchFamily="34" charset="0"/>
              </a:rPr>
              <a:t>Por Dios</a:t>
            </a:r>
            <a:br>
              <a:rPr lang="es-GT" sz="3200" dirty="0" smtClean="0">
                <a:latin typeface="Franklin Gothic Demi Cond" panose="020B0706030402020204" pitchFamily="34" charset="0"/>
              </a:rPr>
            </a:br>
            <a:r>
              <a:rPr lang="es-GT" sz="3200" dirty="0" smtClean="0">
                <a:latin typeface="Franklin Gothic Demi Cond" panose="020B0706030402020204" pitchFamily="34" charset="0"/>
              </a:rPr>
              <a:t>Para Nosotros</a:t>
            </a:r>
            <a:endParaRPr lang="en-US" sz="3200" dirty="0"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987669" y="2133600"/>
            <a:ext cx="3479931" cy="1219200"/>
            <a:chOff x="4267200" y="2363382"/>
            <a:chExt cx="2606575" cy="913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0" y="2363382"/>
              <a:ext cx="2606575" cy="91321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267200" y="2534610"/>
              <a:ext cx="2606575" cy="530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GT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DIOS</a:t>
              </a:r>
            </a:p>
            <a:p>
              <a:pPr algn="ctr">
                <a:lnSpc>
                  <a:spcPct val="80000"/>
                </a:lnSpc>
              </a:pPr>
              <a:r>
                <a:rPr lang="es-GT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Su Palabra – Su Iglesia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8000"/>
                    </a:srgbClr>
                  </a:outerShdw>
                </a:effectLst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14800" y="3373412"/>
            <a:ext cx="3245421" cy="1046188"/>
            <a:chOff x="4389120" y="3578590"/>
            <a:chExt cx="2340251" cy="7543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661" y="3578590"/>
              <a:ext cx="2153258" cy="75439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389120" y="3790857"/>
              <a:ext cx="2340251" cy="377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El Marido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080510" y="4419600"/>
            <a:ext cx="3352800" cy="1066800"/>
            <a:chOff x="4408170" y="4642722"/>
            <a:chExt cx="2340251" cy="64719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681" y="4642722"/>
              <a:ext cx="1847268" cy="64719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408170" y="4827634"/>
              <a:ext cx="2340251" cy="34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La Esposa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408619" y="5463480"/>
            <a:ext cx="267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000" dirty="0" smtClean="0">
                <a:latin typeface="Franklin Gothic Demi Cond" panose="020B0706030402020204" pitchFamily="34" charset="0"/>
              </a:rPr>
              <a:t>Los Hijos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419600" y="477500"/>
            <a:ext cx="2743200" cy="1960900"/>
            <a:chOff x="4267201" y="623083"/>
            <a:chExt cx="2743200" cy="1960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1" y="623083"/>
              <a:ext cx="2743200" cy="19609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876041" y="1200090"/>
              <a:ext cx="1525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000" dirty="0" smtClean="0">
                  <a:latin typeface="Franklin Gothic Demi Cond" panose="020B0706030402020204" pitchFamily="34" charset="0"/>
                </a:rPr>
                <a:t>SATANÁS</a:t>
              </a:r>
              <a:endParaRPr lang="en-US" sz="2000" dirty="0"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82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2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6" presetClass="emph" presetSubtype="0" repeatCount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838200"/>
            <a:ext cx="8382000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GT" sz="2800" dirty="0" smtClean="0">
                <a:latin typeface="Franklin Gothic Demi Cond" panose="020B0706030402020204" pitchFamily="34" charset="0"/>
              </a:rPr>
              <a:t>Cuando No Estamos Sumisos A Nuestras Autoridades </a:t>
            </a:r>
            <a:br>
              <a:rPr lang="es-GT" sz="2800" dirty="0" smtClean="0">
                <a:latin typeface="Franklin Gothic Demi Cond" panose="020B0706030402020204" pitchFamily="34" charset="0"/>
              </a:rPr>
            </a:br>
            <a:r>
              <a:rPr lang="es-GT" sz="28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Los Ataques de Satanás Vienen </a:t>
            </a:r>
            <a:br>
              <a:rPr lang="es-GT" sz="28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es-GT" sz="28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Directamente Sobre Nosotros</a:t>
            </a:r>
            <a:r>
              <a:rPr lang="es-GT" sz="3200" dirty="0" smtClean="0">
                <a:solidFill>
                  <a:schemeClr val="accent6">
                    <a:lumMod val="75000"/>
                  </a:schemeClr>
                </a:solidFill>
                <a:latin typeface="Franklin Gothic Demi Cond" panose="020B0706030402020204" pitchFamily="34" charset="0"/>
              </a:rPr>
              <a:t>. 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19200" y="2133600"/>
            <a:ext cx="3479931" cy="1219200"/>
            <a:chOff x="4267200" y="2363382"/>
            <a:chExt cx="2606575" cy="913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0" y="2363382"/>
              <a:ext cx="2606575" cy="91321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267200" y="2534610"/>
              <a:ext cx="2606575" cy="530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GT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DIOS</a:t>
              </a:r>
            </a:p>
            <a:p>
              <a:pPr algn="ctr">
                <a:lnSpc>
                  <a:spcPct val="80000"/>
                </a:lnSpc>
              </a:pPr>
              <a:r>
                <a:rPr lang="es-GT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Su Palabra – Su Iglesia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8000"/>
                    </a:srgbClr>
                  </a:outerShdw>
                </a:effectLst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46331" y="3373412"/>
            <a:ext cx="3245421" cy="1046188"/>
            <a:chOff x="4389120" y="3578590"/>
            <a:chExt cx="2340251" cy="7543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661" y="3578590"/>
              <a:ext cx="2153258" cy="75439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389120" y="3790857"/>
              <a:ext cx="2340251" cy="377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El Marido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312041" y="4419600"/>
            <a:ext cx="3352800" cy="1066800"/>
            <a:chOff x="4408170" y="4642722"/>
            <a:chExt cx="2340251" cy="64719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681" y="4642722"/>
              <a:ext cx="1847268" cy="64719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408170" y="4827634"/>
              <a:ext cx="2340251" cy="34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88000"/>
                      </a:srgbClr>
                    </a:outerShdw>
                  </a:effectLst>
                  <a:latin typeface="Franklin Gothic Demi Cond" panose="020B0706030402020204" pitchFamily="34" charset="0"/>
                </a:rPr>
                <a:t>La Esposa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640150" y="5463480"/>
            <a:ext cx="267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000" dirty="0" smtClean="0">
                <a:latin typeface="Franklin Gothic Demi Cond" panose="020B0706030402020204" pitchFamily="34" charset="0"/>
              </a:rPr>
              <a:t>Los Hijos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019800" y="3906500"/>
            <a:ext cx="2743200" cy="1960900"/>
            <a:chOff x="4267201" y="623083"/>
            <a:chExt cx="2743200" cy="1960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1" y="623083"/>
              <a:ext cx="2743200" cy="19609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876041" y="1200090"/>
              <a:ext cx="1525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000" dirty="0" smtClean="0">
                  <a:latin typeface="Franklin Gothic Demi Cond" panose="020B0706030402020204" pitchFamily="34" charset="0"/>
                </a:rPr>
                <a:t>SATANÁS</a:t>
              </a:r>
              <a:endParaRPr lang="en-US" sz="20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19800" y="2971800"/>
            <a:ext cx="2743200" cy="1960900"/>
            <a:chOff x="4267201" y="623083"/>
            <a:chExt cx="2743200" cy="19609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1" y="623083"/>
              <a:ext cx="2743200" cy="19609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876041" y="1200090"/>
              <a:ext cx="1525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000" dirty="0" smtClean="0">
                  <a:latin typeface="Franklin Gothic Demi Cond" panose="020B0706030402020204" pitchFamily="34" charset="0"/>
                </a:rPr>
                <a:t>SATANÁS</a:t>
              </a:r>
              <a:endParaRPr lang="en-US" sz="20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19800" y="1981200"/>
            <a:ext cx="2743200" cy="1960900"/>
            <a:chOff x="4267201" y="623083"/>
            <a:chExt cx="2743200" cy="19609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1" y="623083"/>
              <a:ext cx="2743200" cy="196090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876041" y="1200090"/>
              <a:ext cx="1525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000" dirty="0" smtClean="0">
                  <a:latin typeface="Franklin Gothic Demi Cond" panose="020B0706030402020204" pitchFamily="34" charset="0"/>
                </a:rPr>
                <a:t>SATANÁS</a:t>
              </a:r>
              <a:endParaRPr lang="en-US" sz="2000" dirty="0"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99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pat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4.07407E-6 L 0.46615 -0.00371 " pathEditMode="relative" rAng="0" ptsTypes="AA">
                                          <p:cBhvr>
                                            <p:cTn id="3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299" y="-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615 -0.00371 L -0.00885 -0.00371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75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0.46493 -2.22222E-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24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493 -2.22222E-6 L 0.00659 -2.22222E-6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1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L 0.46702 -0.00139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351" y="-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6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702 -0.00139 L 0.00035 -0.00139 " pathEditMode="relative" rAng="0" ptsTypes="AA">
                                          <p:cBhvr>
                                            <p:cTn id="9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33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/>
          <p:bldP spid="13" grpId="1"/>
          <p:bldP spid="13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pat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4.07407E-6 L 0.46615 -0.00371 " pathEditMode="relative" rAng="0" ptsTypes="AA">
                                          <p:cBhvr>
                                            <p:cTn id="3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299" y="-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615 -0.00371 L -0.00885 -0.00371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75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0.46493 -2.22222E-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24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493 -2.22222E-6 L 0.00659 -2.22222E-6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1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L 0.46702 -0.00139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351" y="-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6" presetClass="emph" presetSubtype="0" repeatCount="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46702 -0.00139 L 0.00035 -0.00139 " pathEditMode="relative" rAng="0" ptsTypes="AA">
                                          <p:cBhvr>
                                            <p:cTn id="9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33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/>
          <p:bldP spid="13" grpId="1"/>
          <p:bldP spid="13" grpId="2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Características de </a:t>
            </a:r>
            <a:b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Esposa Bíblicamente Sumisa: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La esposa debe someterse a su </a:t>
            </a:r>
            <a:br>
              <a:rPr lang="es-GT" dirty="0" smtClean="0"/>
            </a:br>
            <a:r>
              <a:rPr lang="es-GT" dirty="0" smtClean="0"/>
              <a:t>propio marido, no al marido de otra.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Es correcto (encaja) que la esposa</a:t>
            </a:r>
            <a:br>
              <a:rPr lang="es-GT" dirty="0" smtClean="0"/>
            </a:br>
            <a:r>
              <a:rPr lang="es-GT" dirty="0" smtClean="0"/>
              <a:t>se somete a su propio marido.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La esposa debe someterse con alegría </a:t>
            </a:r>
            <a:br>
              <a:rPr lang="es-GT" dirty="0" smtClean="0"/>
            </a:br>
            <a:r>
              <a:rPr lang="es-GT" dirty="0" smtClean="0"/>
              <a:t>como la iglesia hace a Cristo.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La esposa debe someterse a su marido en todo.</a:t>
            </a:r>
          </a:p>
        </p:txBody>
      </p:sp>
    </p:spTree>
    <p:extLst>
      <p:ext uri="{BB962C8B-B14F-4D97-AF65-F5344CB8AC3E}">
        <p14:creationId xmlns:p14="http://schemas.microsoft.com/office/powerpoint/2010/main" val="90102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3236581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Características de </a:t>
            </a:r>
            <a:b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Esposa Bíblicamente Sumisa:</a:t>
            </a:r>
          </a:p>
          <a:p>
            <a:pPr marL="514350" indent="-514350">
              <a:buSzPct val="100000"/>
              <a:buAutoNum type="arabicPeriod" startAt="5"/>
            </a:pPr>
            <a:r>
              <a:rPr lang="es-GT" dirty="0" smtClean="0"/>
              <a:t>La esposa debe someterse con </a:t>
            </a:r>
            <a:br>
              <a:rPr lang="es-GT" dirty="0" smtClean="0"/>
            </a:br>
            <a:r>
              <a:rPr lang="es-GT" dirty="0" smtClean="0"/>
              <a:t>su conducta, sin palabras.</a:t>
            </a:r>
          </a:p>
          <a:p>
            <a:pPr marL="514350" indent="-514350">
              <a:buSzPct val="100000"/>
              <a:buAutoNum type="arabicPeriod" startAt="5"/>
            </a:pPr>
            <a:r>
              <a:rPr lang="es-GT" dirty="0" smtClean="0"/>
              <a:t>La sumisión debería ser </a:t>
            </a:r>
            <a:br>
              <a:rPr lang="es-GT" dirty="0" smtClean="0"/>
            </a:br>
            <a:r>
              <a:rPr lang="es-GT" dirty="0" smtClean="0"/>
              <a:t>acompañada con temor o respeto.</a:t>
            </a:r>
          </a:p>
          <a:p>
            <a:pPr marL="514350" indent="-514350">
              <a:buSzPct val="100000"/>
              <a:buAutoNum type="arabicPeriod" startAt="5"/>
            </a:pPr>
            <a:r>
              <a:rPr lang="es-GT" dirty="0" smtClean="0"/>
              <a:t>La esposa debe someterse con </a:t>
            </a:r>
            <a:br>
              <a:rPr lang="es-GT" dirty="0" smtClean="0"/>
            </a:br>
            <a:r>
              <a:rPr lang="es-GT" dirty="0" smtClean="0"/>
              <a:t>un espíritu manso y callado.</a:t>
            </a:r>
          </a:p>
        </p:txBody>
      </p:sp>
    </p:spTree>
    <p:extLst>
      <p:ext uri="{BB962C8B-B14F-4D97-AF65-F5344CB8AC3E}">
        <p14:creationId xmlns:p14="http://schemas.microsoft.com/office/powerpoint/2010/main" val="125811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84" y="876300"/>
            <a:ext cx="3028051" cy="3581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3981" y="1722588"/>
            <a:ext cx="3316619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Maestro de Obras – El Marido</a:t>
            </a:r>
          </a:p>
          <a:p>
            <a:pPr lvl="1"/>
            <a:r>
              <a:rPr lang="es-GT" dirty="0" smtClean="0"/>
              <a:t>Su Rol –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Líder</a:t>
            </a:r>
          </a:p>
          <a:p>
            <a:pPr lvl="1"/>
            <a:r>
              <a:rPr lang="es-GT" dirty="0" smtClean="0"/>
              <a:t>Su Responsabilidad – </a:t>
            </a:r>
            <a:br>
              <a:rPr lang="es-GT" dirty="0" smtClean="0"/>
            </a:br>
            <a:r>
              <a:rPr lang="es-GT" dirty="0" smtClean="0"/>
              <a:t>            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Amar a Su Esposa</a:t>
            </a:r>
          </a:p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Ayudante – La Esposa</a:t>
            </a:r>
          </a:p>
          <a:p>
            <a:pPr lvl="1"/>
            <a:r>
              <a:rPr lang="es-GT" dirty="0" smtClean="0"/>
              <a:t>Su Rol –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Ayuda Idónea</a:t>
            </a:r>
          </a:p>
          <a:p>
            <a:pPr lvl="1"/>
            <a:r>
              <a:rPr lang="es-GT" dirty="0" smtClean="0"/>
              <a:t>Su Responsabilidad – </a:t>
            </a:r>
            <a:br>
              <a:rPr lang="es-GT" dirty="0" smtClean="0"/>
            </a:br>
            <a:r>
              <a:rPr lang="es-GT" dirty="0" smtClean="0"/>
              <a:t>            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Someterse a Su  Marido</a:t>
            </a:r>
          </a:p>
        </p:txBody>
      </p:sp>
    </p:spTree>
    <p:extLst>
      <p:ext uri="{BB962C8B-B14F-4D97-AF65-F5344CB8AC3E}">
        <p14:creationId xmlns:p14="http://schemas.microsoft.com/office/powerpoint/2010/main" val="184199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AL06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4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5906</TotalTime>
  <Words>745</Words>
  <Application>Microsoft Office PowerPoint</Application>
  <PresentationFormat>On-screen Show (4:3)</PresentationFormat>
  <Paragraphs>234</Paragraphs>
  <Slides>30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Franklin Gothic Demi Cond</vt:lpstr>
      <vt:lpstr>Calibri</vt:lpstr>
      <vt:lpstr>Orlando</vt:lpstr>
      <vt:lpstr>Blank</vt:lpstr>
      <vt:lpstr>PowerPoint Presentation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Conociendo A Los Constructores</vt:lpstr>
      <vt:lpstr>PowerPoint Presentation</vt:lpstr>
      <vt:lpstr>PowerPoint Presentation</vt:lpstr>
    </vt:vector>
  </TitlesOfParts>
  <Company>FBC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Lott</dc:creator>
  <cp:lastModifiedBy>David Lott</cp:lastModifiedBy>
  <cp:revision>41</cp:revision>
  <cp:lastPrinted>2013-10-04T19:13:35Z</cp:lastPrinted>
  <dcterms:created xsi:type="dcterms:W3CDTF">2013-09-28T21:06:40Z</dcterms:created>
  <dcterms:modified xsi:type="dcterms:W3CDTF">2013-10-04T20:09:39Z</dcterms:modified>
</cp:coreProperties>
</file>