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315" r:id="rId4"/>
    <p:sldId id="320" r:id="rId5"/>
    <p:sldId id="321" r:id="rId6"/>
    <p:sldId id="322" r:id="rId7"/>
    <p:sldId id="323" r:id="rId8"/>
    <p:sldId id="324" r:id="rId9"/>
    <p:sldId id="325" r:id="rId10"/>
    <p:sldId id="347" r:id="rId11"/>
    <p:sldId id="348" r:id="rId12"/>
    <p:sldId id="328" r:id="rId13"/>
    <p:sldId id="329" r:id="rId14"/>
    <p:sldId id="330" r:id="rId15"/>
    <p:sldId id="331" r:id="rId16"/>
    <p:sldId id="332" r:id="rId17"/>
    <p:sldId id="349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61" r:id="rId30"/>
    <p:sldId id="346" r:id="rId31"/>
    <p:sldId id="289" r:id="rId32"/>
    <p:sldId id="290" r:id="rId33"/>
  </p:sldIdLst>
  <p:sldSz cx="9144000" cy="6858000" type="screen4x3"/>
  <p:notesSz cx="6858000" cy="9296400"/>
  <p:embeddedFontLst>
    <p:embeddedFont>
      <p:font typeface="Webdings" panose="05030102010509060703" pitchFamily="18" charset="2"/>
      <p:regular r:id="rId36"/>
    </p:embeddedFont>
    <p:embeddedFont>
      <p:font typeface="Franklin Gothic Demi Cond" panose="020B0706030402020204" pitchFamily="34" charset="0"/>
      <p:regular r:id="rId37"/>
    </p:embeddedFont>
    <p:embeddedFont>
      <p:font typeface="Lydian BT" panose="03020702040502020203" pitchFamily="66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Orlando" pitchFamily="2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24" autoAdjust="0"/>
  </p:normalViewPr>
  <p:slideViewPr>
    <p:cSldViewPr showGuides="1">
      <p:cViewPr>
        <p:scale>
          <a:sx n="83" d="100"/>
          <a:sy n="83" d="100"/>
        </p:scale>
        <p:origin x="-1086" y="-54"/>
      </p:cViewPr>
      <p:guideLst>
        <p:guide orient="horz" pos="903"/>
        <p:guide pos="10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03 - Entendiendo Bien Los Planos (Comunicación)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Domingo AM, 6 de octubre de 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D421E-C5F9-4885-AD11-38B3215C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69622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03 - Entendiendo Bien Los Planos (Comunicación)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Domingo AM, 6 de octubre de 2013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4AD30-9D79-4C7D-B2A5-E059AAE6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1283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03 - Entendiendo Bien Los Planos (Comunicación)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AD30-9D79-4C7D-B2A5-E059AAE614EF}" type="slidenum">
              <a:rPr lang="en-US" smtClean="0"/>
              <a:t>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r>
              <a:rPr lang="en-US" smtClean="0"/>
              <a:t>Domingo AM, 6 de octubre de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70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A2567208-E006-49C3-9A4F-1DFE92BD4C81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C341D089-879F-41EA-8B41-8C465D740248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829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829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829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829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59B773D5-00B3-45BA-9DE7-BAD989676418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4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829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FF70D404-4FDE-4141-AC94-5551C3495C24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0342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0342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0342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0342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D2CA8428-58B3-4351-B401-55A7D976D97A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5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6F12C202-E132-494F-91A4-74CF92D6A926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0752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07523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07524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07525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F56FF824-8ACA-4B51-9764-AB018AA1CF54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6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075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EB60BFC6-C97B-41C8-9120-219DD5183B54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0957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09571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09572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09573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4F8B31CA-E61F-41ED-90B7-097F4DE722B6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7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095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C4D643D7-5096-4B6C-9E72-F74B18B23D82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1161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11619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11620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11621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4427E735-43F0-4DFB-8682-0F80F6AF7F3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8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116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CF4843A5-8E7D-4A7B-AFA7-374842DEA1C1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1366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1366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1366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1366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0468FB6C-A29B-4EB2-976B-874351AC8EB0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9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136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CF4843A5-8E7D-4A7B-AFA7-374842DEA1C1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1366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1366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1366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1366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0468FB6C-A29B-4EB2-976B-874351AC8EB0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10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136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CF4843A5-8E7D-4A7B-AFA7-374842DEA1C1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1366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1366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1366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1366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0468FB6C-A29B-4EB2-976B-874351AC8EB0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11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136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7C8BA6A8-630C-486D-96A3-3053B6BEED7B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1981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19811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19812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19813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DE33008F-903B-43ED-B9DF-6070F750EC7B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12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198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BE8EC1D6-66DF-4001-9C1F-F939E04A4645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218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21859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21860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21861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69B9F7B3-EAB3-4AA3-99D6-3867D5B947CE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13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218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51C6B78B-92D0-4018-BEDE-4C7766A1AE01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2595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25955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25956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25957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0DFE8472-94BE-43B6-AA67-B6AADB1DAEEB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14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259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B0143440-715C-46B3-B67B-BB8F7B61B8E2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320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2099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2100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2101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F417D12F-B391-4C72-B264-CBB19FFE09F6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15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21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16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17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18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19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20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21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22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23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24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25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26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27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28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DB68A94E-6D78-45B6-AAA3-909C307D30C6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13414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34147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34148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34149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A3AB11E-97BC-41CB-BB9A-C5EEDF6DE48F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29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s-ES" altLang="en-US" smtClean="0"/>
              <a:t>03 - Entendiendo Bien Los Planos (Comunicación)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 smtClean="0"/>
              <a:t>Domingo AM, 6 de octubre de 2013</a:t>
            </a: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en-US"/>
              <a:t>Un Retrato Bíblico Del Matrimonio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43DB512D-6BFA-4070-B559-8B66A52E19E0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16281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El Sexo - Satifaciendo a Tu Cónyuge - Segunda Parte</a:t>
            </a:r>
          </a:p>
        </p:txBody>
      </p:sp>
      <p:sp>
        <p:nvSpPr>
          <p:cNvPr id="162819" name="Rectangle 3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1"/>
                </a:solidFill>
              </a:rPr>
              <a:t>Domingo, 23 de Septiembre del 2007</a:t>
            </a:r>
          </a:p>
        </p:txBody>
      </p:sp>
      <p:sp>
        <p:nvSpPr>
          <p:cNvPr id="162820" name="Rectangle 6"/>
          <p:cNvSpPr txBox="1">
            <a:spLocks noGrp="1" noChangeArrowheads="1"/>
          </p:cNvSpPr>
          <p:nvPr/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solidFill>
                  <a:schemeClr val="tx1"/>
                </a:solidFill>
              </a:rPr>
              <a:t>Un Retrato Bíblico Del Matrimonio</a:t>
            </a:r>
          </a:p>
        </p:txBody>
      </p:sp>
      <p:sp>
        <p:nvSpPr>
          <p:cNvPr id="162821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6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49F50E52-58EE-48BD-A52F-82A7E14536A6}" type="slidenum">
              <a:rPr lang="en-US" altLang="en-US" sz="1200">
                <a:solidFill>
                  <a:schemeClr val="tx1"/>
                </a:solidFill>
              </a:rPr>
              <a:pPr algn="r" eaLnBrk="1" hangingPunct="1"/>
              <a:t>30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62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03 - Entendiendo Bien Los Planos (Comunicación)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Domingo AM, 6 de octubre de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314AD30-9D79-4C7D-B2A5-E059AAE614E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929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chemeClr val="bg1"/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5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SzPct val="120000"/>
              <a:buFontTx/>
              <a:buBlip>
                <a:blip r:embed="rId2"/>
              </a:buBlip>
              <a:defRPr/>
            </a:lvl1pPr>
            <a:lvl2pPr marL="914400" indent="-457200">
              <a:buSzPct val="130000"/>
              <a:buFontTx/>
              <a:buBlip>
                <a:blip r:embed="rId3"/>
              </a:buBlip>
              <a:defRPr/>
            </a:lvl2pPr>
            <a:lvl3pPr marL="1371600" indent="-457200">
              <a:buSzPct val="120000"/>
              <a:buFontTx/>
              <a:buBlip>
                <a:blip r:embed="rId4"/>
              </a:buBlip>
              <a:defRPr/>
            </a:lvl3pPr>
            <a:lvl4pPr marL="1828800" indent="-457200">
              <a:buSzPct val="120000"/>
              <a:buFontTx/>
              <a:buBlip>
                <a:blip r:embed="rId5"/>
              </a:buBlip>
              <a:defRPr/>
            </a:lvl4pPr>
            <a:lvl5pPr marL="2286000" indent="-457200">
              <a:buSzPct val="140000"/>
              <a:buFontTx/>
              <a:buBlip>
                <a:blip r:embed="rId6"/>
              </a:buBlip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33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chemeClr val="bg1"/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62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1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29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2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63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49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56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0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-141642"/>
            <a:ext cx="77723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990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defRPr>
            </a:lvl1pPr>
          </a:lstStyle>
          <a:p>
            <a:fld id="{0DC90F52-9238-4370-B48D-5CCBDDDDD7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9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66FF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Orlando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1pPr>
      <a:lvl2pPr marL="795338" indent="-33813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2pPr>
      <a:lvl3pPr marL="1258888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3pPr>
      <a:lvl4pPr marL="1709738" indent="-33813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4pPr>
      <a:lvl5pPr marL="2173288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wmf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wmf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wmf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gif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32892"/>
            <a:ext cx="3004879" cy="262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0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70606"/>
            <a:ext cx="6946207" cy="46072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092" y="-153072"/>
            <a:ext cx="7772398" cy="1143000"/>
          </a:xfrm>
        </p:spPr>
        <p:txBody>
          <a:bodyPr>
            <a:normAutofit/>
          </a:bodyPr>
          <a:lstStyle/>
          <a:p>
            <a:r>
              <a:rPr lang="es-GT" dirty="0"/>
              <a:t>Entendiendo Bien Los Planos </a:t>
            </a:r>
            <a:endParaRPr lang="es-GT" dirty="0">
              <a:effectLst>
                <a:prstShdw prst="shdw14" dist="35921" dir="2700000">
                  <a:scrgbClr r="0" g="0" b="0">
                    <a:alpha val="43000"/>
                  </a:scrgbClr>
                </a:prstShdw>
              </a:effectLst>
              <a:latin typeface="Franklin Gothic Demi Cond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53112" y="5377179"/>
            <a:ext cx="3427312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 smtClean="0">
                <a:solidFill>
                  <a:srgbClr val="FFFF00"/>
                </a:solidFill>
              </a:rPr>
              <a:t>Salmo 127:1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6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3B52CC-0A25-4A64-B83D-22932F2196F7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title"/>
          </p:nvPr>
        </p:nvSpPr>
        <p:spPr>
          <a:xfrm>
            <a:off x="1474470" y="0"/>
            <a:ext cx="7517130" cy="838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GT" dirty="0"/>
              <a:t>Entendiendo Bien Los Planos </a:t>
            </a:r>
            <a:endParaRPr lang="en-US" dirty="0">
              <a:solidFill>
                <a:srgbClr val="FFCCCC"/>
              </a:solidFill>
            </a:endParaRPr>
          </a:p>
        </p:txBody>
      </p:sp>
      <p:sp>
        <p:nvSpPr>
          <p:cNvPr id="178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90600" y="1024890"/>
            <a:ext cx="8610600" cy="4038600"/>
          </a:xfrm>
        </p:spPr>
        <p:txBody>
          <a:bodyPr>
            <a:normAutofit/>
          </a:bodyPr>
          <a:lstStyle/>
          <a:p>
            <a:pPr marL="571500" indent="-571500" eaLnBrk="1" hangingPunct="1">
              <a:lnSpc>
                <a:spcPct val="90000"/>
              </a:lnSpc>
              <a:spcBef>
                <a:spcPct val="15000"/>
              </a:spcBef>
              <a:tabLst>
                <a:tab pos="2743200" algn="l"/>
              </a:tabLst>
              <a:defRPr/>
            </a:pPr>
            <a:r>
              <a:rPr lang="es-GT" dirty="0" smtClean="0">
                <a:latin typeface="Franklin Gothic Demi Cond"/>
              </a:rPr>
              <a:t>La clave de Construir una Familia Mejor</a:t>
            </a:r>
            <a:br>
              <a:rPr lang="es-GT" dirty="0" smtClean="0">
                <a:latin typeface="Franklin Gothic Demi Cond"/>
              </a:rPr>
            </a:br>
            <a:r>
              <a:rPr lang="es-GT" dirty="0" smtClean="0">
                <a:latin typeface="Franklin Gothic Demi Cond"/>
              </a:rPr>
              <a:t>está en:</a:t>
            </a:r>
          </a:p>
          <a:p>
            <a:pPr marL="1028700" lvl="1" indent="-568325">
              <a:lnSpc>
                <a:spcPct val="90000"/>
              </a:lnSpc>
              <a:spcBef>
                <a:spcPct val="10000"/>
              </a:spcBef>
              <a:defRPr/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latin typeface="Franklin Gothic Demi Cond"/>
              </a:rPr>
              <a:t>Aprender</a:t>
            </a:r>
          </a:p>
          <a:p>
            <a:pPr marL="1028700" lvl="1" indent="-568325">
              <a:lnSpc>
                <a:spcPct val="90000"/>
              </a:lnSpc>
              <a:spcBef>
                <a:spcPct val="10000"/>
              </a:spcBef>
              <a:defRPr/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latin typeface="Franklin Gothic Demi Cond"/>
              </a:rPr>
              <a:t>Entender</a:t>
            </a:r>
          </a:p>
          <a:p>
            <a:pPr marL="1028700" lvl="1" indent="-568325">
              <a:lnSpc>
                <a:spcPct val="90000"/>
              </a:lnSpc>
              <a:spcBef>
                <a:spcPct val="10000"/>
              </a:spcBef>
              <a:defRPr/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latin typeface="Franklin Gothic Demi Cond"/>
              </a:rPr>
              <a:t>Someterse a</a:t>
            </a:r>
          </a:p>
          <a:p>
            <a:pPr marL="1028700" lvl="1" indent="-568325">
              <a:lnSpc>
                <a:spcPct val="90000"/>
              </a:lnSpc>
              <a:spcBef>
                <a:spcPct val="10000"/>
              </a:spcBef>
              <a:defRPr/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latin typeface="Franklin Gothic Demi Cond"/>
              </a:rPr>
              <a:t>Practicar</a:t>
            </a:r>
          </a:p>
          <a:p>
            <a:pPr marL="460375" lvl="1" indent="0">
              <a:lnSpc>
                <a:spcPct val="90000"/>
              </a:lnSpc>
              <a:spcBef>
                <a:spcPct val="10000"/>
              </a:spcBef>
              <a:buNone/>
              <a:defRPr/>
            </a:pPr>
            <a:r>
              <a:rPr lang="es-GT" dirty="0" smtClean="0">
                <a:latin typeface="Franklin Gothic Demi Cond"/>
              </a:rPr>
              <a:t>	…diariamente los principios </a:t>
            </a:r>
            <a:br>
              <a:rPr lang="es-GT" dirty="0" smtClean="0">
                <a:latin typeface="Franklin Gothic Demi Cond"/>
              </a:rPr>
            </a:br>
            <a:r>
              <a:rPr lang="es-GT" dirty="0" smtClean="0">
                <a:latin typeface="Franklin Gothic Demi Cond"/>
              </a:rPr>
              <a:t>		y consejos bíblicos.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1875">
            <a:off x="5031940" y="1776238"/>
            <a:ext cx="3124200" cy="2080717"/>
          </a:xfrm>
          <a:prstGeom prst="rect">
            <a:avLst/>
          </a:prstGeom>
          <a:solidFill>
            <a:srgbClr val="FFFFFF">
              <a:shade val="85000"/>
            </a:srgbClr>
          </a:solidFill>
          <a:ln w="95250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/>
      <p:bldP spid="178180" grpId="0" uiExpand="1" build="p" bldLvl="4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31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57300"/>
            <a:ext cx="8153400" cy="53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  <a:tabLst>
                <a:tab pos="2692400" algn="l"/>
              </a:tabLst>
            </a:pPr>
            <a:r>
              <a:rPr lang="es-ES" altLang="en-US" dirty="0" smtClean="0">
                <a:solidFill>
                  <a:srgbClr val="0066FF"/>
                </a:solidFill>
                <a:effectLst>
                  <a:prstShdw prst="shdw14" dist="35921" dir="2700000">
                    <a:scrgbClr r="0" g="0" b="0">
                      <a:alpha val="43000"/>
                    </a:scrgbClr>
                  </a:prstShdw>
                </a:effectLst>
                <a:latin typeface="Franklin Gothic Demi Cond"/>
              </a:rPr>
              <a:t>Los Pasos de la Comunicación</a:t>
            </a:r>
          </a:p>
        </p:txBody>
      </p:sp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89EE21BF-BCA2-4201-8BD4-49217F216DB3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4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1996" name="Picture 12" descr="communic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971800"/>
            <a:ext cx="4876800" cy="296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8" name="AutoShape 14"/>
          <p:cNvSpPr>
            <a:spLocks noChangeArrowheads="1"/>
          </p:cNvSpPr>
          <p:nvPr/>
        </p:nvSpPr>
        <p:spPr bwMode="auto">
          <a:xfrm flipH="1">
            <a:off x="228600" y="1066800"/>
            <a:ext cx="2419350" cy="1828800"/>
          </a:xfrm>
          <a:prstGeom prst="cloudCallout">
            <a:avLst>
              <a:gd name="adj1" fmla="val -69292"/>
              <a:gd name="adj2" fmla="val 67361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s-GT" altLang="en-US" sz="3200">
                <a:latin typeface="Franklin Gothic Demi Cond" pitchFamily="34" charset="0"/>
              </a:rPr>
              <a:t>Lo Que Piensa</a:t>
            </a:r>
            <a:endParaRPr lang="en-US" altLang="en-US" sz="3200">
              <a:latin typeface="Franklin Gothic Demi Cond" pitchFamily="34" charset="0"/>
            </a:endParaRPr>
          </a:p>
        </p:txBody>
      </p:sp>
      <p:sp>
        <p:nvSpPr>
          <p:cNvPr id="41999" name="AutoShape 15"/>
          <p:cNvSpPr>
            <a:spLocks noChangeArrowheads="1"/>
          </p:cNvSpPr>
          <p:nvPr/>
        </p:nvSpPr>
        <p:spPr bwMode="auto">
          <a:xfrm flipH="1">
            <a:off x="838200" y="990600"/>
            <a:ext cx="2743200" cy="2057400"/>
          </a:xfrm>
          <a:prstGeom prst="cloudCallout">
            <a:avLst>
              <a:gd name="adj1" fmla="val -43171"/>
              <a:gd name="adj2" fmla="val 65505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es-GT" altLang="en-US" sz="3200">
                <a:latin typeface="Franklin Gothic Demi Cond" pitchFamily="34" charset="0"/>
              </a:rPr>
              <a:t>Lo Que Piensa Que Dice</a:t>
            </a:r>
            <a:endParaRPr lang="en-US" altLang="en-US" sz="3200">
              <a:latin typeface="Franklin Gothic Demi Cond" pitchFamily="34" charset="0"/>
            </a:endParaRPr>
          </a:p>
        </p:txBody>
      </p:sp>
      <p:sp>
        <p:nvSpPr>
          <p:cNvPr id="42000" name="AutoShape 16"/>
          <p:cNvSpPr>
            <a:spLocks noChangeArrowheads="1"/>
          </p:cNvSpPr>
          <p:nvPr/>
        </p:nvSpPr>
        <p:spPr bwMode="auto">
          <a:xfrm flipH="1">
            <a:off x="1143000" y="1828800"/>
            <a:ext cx="2819400" cy="914400"/>
          </a:xfrm>
          <a:prstGeom prst="wedgeEllipseCallout">
            <a:avLst>
              <a:gd name="adj1" fmla="val -31926"/>
              <a:gd name="adj2" fmla="val 124306"/>
            </a:avLst>
          </a:prstGeom>
          <a:solidFill>
            <a:schemeClr val="bg1"/>
          </a:solidFill>
          <a:ln w="2857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s-GT" altLang="en-US" sz="3200">
                <a:latin typeface="Franklin Gothic Demi Cond" pitchFamily="34" charset="0"/>
              </a:rPr>
              <a:t>Lo que Dice</a:t>
            </a:r>
            <a:endParaRPr lang="en-US" altLang="en-US" sz="3200">
              <a:latin typeface="Franklin Gothic Demi Cond" pitchFamily="34" charset="0"/>
            </a:endParaRPr>
          </a:p>
        </p:txBody>
      </p:sp>
      <p:sp>
        <p:nvSpPr>
          <p:cNvPr id="42001" name="AutoShape 17"/>
          <p:cNvSpPr>
            <a:spLocks noChangeArrowheads="1"/>
          </p:cNvSpPr>
          <p:nvPr/>
        </p:nvSpPr>
        <p:spPr bwMode="auto">
          <a:xfrm flipH="1">
            <a:off x="4495800" y="1828800"/>
            <a:ext cx="2819400" cy="914400"/>
          </a:xfrm>
          <a:prstGeom prst="wedgeEllipseCallout">
            <a:avLst>
              <a:gd name="adj1" fmla="val -30579"/>
              <a:gd name="adj2" fmla="val 99306"/>
            </a:avLst>
          </a:prstGeom>
          <a:solidFill>
            <a:schemeClr val="bg1"/>
          </a:solidFill>
          <a:ln w="2857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s-GT" altLang="en-US" sz="3200">
                <a:latin typeface="Franklin Gothic Demi Cond" pitchFamily="34" charset="0"/>
              </a:rPr>
              <a:t>Lo Que Oye </a:t>
            </a:r>
            <a:endParaRPr lang="en-US" altLang="en-US" sz="3200">
              <a:latin typeface="Franklin Gothic Demi Cond" pitchFamily="34" charset="0"/>
            </a:endParaRPr>
          </a:p>
        </p:txBody>
      </p:sp>
      <p:sp>
        <p:nvSpPr>
          <p:cNvPr id="42003" name="AutoShape 19"/>
          <p:cNvSpPr>
            <a:spLocks noChangeArrowheads="1"/>
          </p:cNvSpPr>
          <p:nvPr/>
        </p:nvSpPr>
        <p:spPr bwMode="auto">
          <a:xfrm>
            <a:off x="5162550" y="914400"/>
            <a:ext cx="3676650" cy="1905000"/>
          </a:xfrm>
          <a:prstGeom prst="cloudCallout">
            <a:avLst>
              <a:gd name="adj1" fmla="val -5097"/>
              <a:gd name="adj2" fmla="val 69083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s-GT" altLang="en-US" sz="3200">
                <a:latin typeface="Franklin Gothic Demi Cond" pitchFamily="34" charset="0"/>
              </a:rPr>
              <a:t>Lo Que Piensa Que Oyó</a:t>
            </a:r>
            <a:endParaRPr lang="en-US" altLang="en-US" sz="3200">
              <a:latin typeface="Franklin Gothic Demi Cond" pitchFamily="34" charset="0"/>
            </a:endParaRPr>
          </a:p>
        </p:txBody>
      </p:sp>
      <p:sp>
        <p:nvSpPr>
          <p:cNvPr id="42004" name="AutoShape 20"/>
          <p:cNvSpPr>
            <a:spLocks noChangeArrowheads="1"/>
          </p:cNvSpPr>
          <p:nvPr/>
        </p:nvSpPr>
        <p:spPr bwMode="auto">
          <a:xfrm>
            <a:off x="5410200" y="914400"/>
            <a:ext cx="3733800" cy="1752600"/>
          </a:xfrm>
          <a:prstGeom prst="cloudCallout">
            <a:avLst>
              <a:gd name="adj1" fmla="val -10815"/>
              <a:gd name="adj2" fmla="val 77991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s-GT" altLang="en-US" sz="3200" dirty="0">
                <a:latin typeface="Franklin Gothic Demi Cond" pitchFamily="34" charset="0"/>
              </a:rPr>
              <a:t>Lo Que </a:t>
            </a:r>
            <a:r>
              <a:rPr lang="es-GT" altLang="en-US" sz="3200" dirty="0" smtClean="0">
                <a:latin typeface="Franklin Gothic Demi Cond" pitchFamily="34" charset="0"/>
              </a:rPr>
              <a:t>Piensa De </a:t>
            </a:r>
            <a:r>
              <a:rPr lang="es-GT" altLang="en-US" sz="3200" dirty="0">
                <a:latin typeface="Franklin Gothic Demi Cond" pitchFamily="34" charset="0"/>
              </a:rPr>
              <a:t>Lo Que Oyó</a:t>
            </a:r>
            <a:endParaRPr lang="en-US" altLang="en-US" sz="3200" dirty="0">
              <a:latin typeface="Franklin Gothic Demi Cond" pitchFamily="34" charset="0"/>
            </a:endParaRPr>
          </a:p>
        </p:txBody>
      </p:sp>
      <p:sp>
        <p:nvSpPr>
          <p:cNvPr id="42005" name="AutoShape 21"/>
          <p:cNvSpPr>
            <a:spLocks noChangeArrowheads="1"/>
          </p:cNvSpPr>
          <p:nvPr/>
        </p:nvSpPr>
        <p:spPr bwMode="auto">
          <a:xfrm rot="1127538">
            <a:off x="4890720" y="2748258"/>
            <a:ext cx="628650" cy="2082800"/>
          </a:xfrm>
          <a:prstGeom prst="lightningBolt">
            <a:avLst/>
          </a:prstGeom>
          <a:solidFill>
            <a:srgbClr val="FFFF00"/>
          </a:solidFill>
          <a:ln>
            <a:noFill/>
          </a:ln>
          <a:effectLst>
            <a:outerShdw dist="35921" dir="2700000" algn="ctr" rotWithShape="0">
              <a:srgbClr val="003366"/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04800" y="1371600"/>
            <a:ext cx="8839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26924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377950" indent="-28575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26924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172085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26924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206375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26924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240665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26924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28638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26924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33210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26924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37782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26924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42354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26924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ES" altLang="en-US" sz="5000" b="1" dirty="0">
                <a:solidFill>
                  <a:schemeClr val="accent6">
                    <a:lumMod val="75000"/>
                  </a:schemeClr>
                </a:solidFill>
              </a:rPr>
              <a:t>Una Falta de </a:t>
            </a:r>
            <a:r>
              <a:rPr lang="es-ES" altLang="en-US" sz="50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altLang="en-US" sz="50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altLang="en-US" sz="5000" b="1" dirty="0" smtClean="0">
                <a:solidFill>
                  <a:schemeClr val="accent6">
                    <a:lumMod val="75000"/>
                  </a:schemeClr>
                </a:solidFill>
              </a:rPr>
              <a:t>Comunicación </a:t>
            </a:r>
            <a:r>
              <a:rPr lang="es-ES" altLang="en-US" sz="5000" b="1" dirty="0">
                <a:solidFill>
                  <a:schemeClr val="accent6">
                    <a:lumMod val="75000"/>
                  </a:schemeClr>
                </a:solidFill>
              </a:rPr>
              <a:t>Clara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4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35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5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031" grpId="0" build="p"/>
      <p:bldP spid="41998" grpId="0" animBg="1"/>
      <p:bldP spid="41998" grpId="1" animBg="1"/>
      <p:bldP spid="41999" grpId="0" animBg="1"/>
      <p:bldP spid="41999" grpId="1" animBg="1"/>
      <p:bldP spid="42000" grpId="0" animBg="1"/>
      <p:bldP spid="42000" grpId="1" animBg="1"/>
      <p:bldP spid="42001" grpId="0" animBg="1"/>
      <p:bldP spid="42001" grpId="1" animBg="1"/>
      <p:bldP spid="42003" grpId="0" animBg="1"/>
      <p:bldP spid="42003" grpId="1" animBg="1"/>
      <p:bldP spid="42004" grpId="0" animBg="1"/>
      <p:bldP spid="42004" grpId="1" animBg="1"/>
      <p:bldP spid="42005" grpId="0" animBg="1"/>
      <p:bldP spid="42005" grpId="1" animBg="1"/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2D4B7B26-BBCB-4C11-9873-53636D4FCD93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5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2418" name="Text Box 1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38200" y="990600"/>
            <a:ext cx="83058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2743200" indent="-625475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Aquí en la tierra, a veces tenemos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problemas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con comunicarnos claramente.</a:t>
            </a:r>
          </a:p>
          <a:p>
            <a:pPr marL="1428750" lvl="1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Padres a </a:t>
            </a:r>
            <a:r>
              <a:rPr lang="es-GT" altLang="en-US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Hijos</a:t>
            </a:r>
            <a:endParaRPr lang="es-GT" altLang="en-US" dirty="0">
              <a:solidFill>
                <a:srgbClr val="0066FF"/>
              </a:solidFill>
              <a:latin typeface="Franklin Gothic Demi Cond" panose="020B0706030402020204" pitchFamily="34" charset="0"/>
            </a:endParaRPr>
          </a:p>
          <a:p>
            <a:pPr marL="1428750" lvl="1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Marido a Esposa</a:t>
            </a:r>
          </a:p>
          <a:p>
            <a:pPr marL="1428750" lvl="1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Nos sentimos </a:t>
            </a:r>
            <a:b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frustrados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porque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no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podemos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comunicar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con nuestro cónyuge lo que sentimos.</a:t>
            </a:r>
          </a:p>
          <a:p>
            <a:pPr lvl="1" eaLnBrk="1" hangingPunct="1">
              <a:lnSpc>
                <a:spcPct val="90000"/>
              </a:lnSpc>
              <a:spcBef>
                <a:spcPct val="15000"/>
              </a:spcBef>
              <a:buBlip>
                <a:blip r:embed="rId3"/>
              </a:buBlip>
            </a:pPr>
            <a:endParaRPr lang="es-GT" altLang="en-US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02421" name="Picture 21" descr="windowslivewritermorningglory-61a4frustrated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6402">
            <a:off x="6023458" y="2102291"/>
            <a:ext cx="26670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 uiExpand="1" build="p" bldLvl="4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A47C98C-E196-4E35-BBE6-9006C877F45A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6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26770" y="990600"/>
            <a:ext cx="8610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Cuando esto sucede:</a:t>
            </a:r>
          </a:p>
          <a:p>
            <a:pPr marL="1257300" lvl="1" indent="-573088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>
                <a:tab pos="2743200" algn="l"/>
              </a:tabLst>
            </a:pP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Nos Encerramos</a:t>
            </a:r>
          </a:p>
          <a:p>
            <a:pPr marL="1885950" lvl="2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5"/>
              </a:buBlip>
              <a:tabLst>
                <a:tab pos="1485900" algn="l"/>
              </a:tabLst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En las </a:t>
            </a:r>
            <a:r>
              <a:rPr lang="es-GT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emociones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,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en el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corazón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y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en los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labios.</a:t>
            </a:r>
          </a:p>
          <a:p>
            <a:pPr marL="1885950" lvl="2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5"/>
              </a:buBlip>
              <a:tabLst>
                <a:tab pos="1485900" algn="l"/>
              </a:tabLst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Pensamos que quizá nuestro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cónyuge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puede deducir lo que estamos intentando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decir </a:t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por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el silencio.</a:t>
            </a:r>
          </a:p>
        </p:txBody>
      </p:sp>
      <p:pic>
        <p:nvPicPr>
          <p:cNvPr id="106508" name="Picture 12" descr="upset-coup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2"/>
          <a:stretch>
            <a:fillRect/>
          </a:stretch>
        </p:blipFill>
        <p:spPr bwMode="auto">
          <a:xfrm>
            <a:off x="6019800" y="1670677"/>
            <a:ext cx="2819400" cy="183452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6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 uiExpand="1" build="p" bldLvl="4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BA9385D-A9AB-4662-9E8F-8B113529DEE9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7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8552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2677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Cuando esto sucede:</a:t>
            </a:r>
          </a:p>
          <a:p>
            <a:pPr marL="1371600" lvl="2" indent="-571500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</a:pP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Nos Enfurecemos </a:t>
            </a:r>
            <a:b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y Explotamos</a:t>
            </a:r>
          </a:p>
          <a:p>
            <a:pPr marL="2005013" lvl="4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5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Decimos las</a:t>
            </a:r>
            <a:b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cosas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más </a:t>
            </a:r>
            <a:r>
              <a:rPr lang="es-GT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ruidosamente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,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usamos gestos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para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mostrar </a:t>
            </a:r>
            <a:r>
              <a:rPr lang="es-GT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nuestro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poder,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etc.</a:t>
            </a:r>
          </a:p>
        </p:txBody>
      </p:sp>
      <p:pic>
        <p:nvPicPr>
          <p:cNvPr id="108557" name="Picture 13" descr="oc-woman-and-ma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990600"/>
            <a:ext cx="3281363" cy="23717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3366"/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 uiExpand="1" build="p" bldLvl="4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8FF48C7-B8EC-4E6C-B80D-00875B20E2E7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8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0600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382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Cuando estamos tratando de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comunicarnos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, queremos que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la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otra persona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entienda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lo que estamos intentando comunicar para que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ella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entonces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“piense”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de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la manera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que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nosotros estamos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pensando.</a:t>
            </a:r>
          </a:p>
          <a:p>
            <a:pPr marL="1428750" lvl="2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>
                <a:tab pos="1485900" algn="l"/>
              </a:tabLst>
            </a:pP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NUNCA pasará…</a:t>
            </a:r>
          </a:p>
          <a:p>
            <a:pPr marL="1428750" lvl="2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>
                <a:tab pos="1485900" algn="l"/>
              </a:tabLst>
            </a:pP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Pensamos diferentemente.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5F7F22E-F90F-45B6-A3AD-329A6EDD9DAE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9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382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Existen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“Remitentes”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y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“Receptores”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de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información.</a:t>
            </a: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 veces el problema es:</a:t>
            </a:r>
          </a:p>
          <a:p>
            <a:pPr marL="1485900" lvl="2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>
                <a:tab pos="1485900" algn="l"/>
              </a:tabLst>
            </a:pP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dos están </a:t>
            </a:r>
            <a:b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enviando </a:t>
            </a:r>
            <a:b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información </a:t>
            </a:r>
            <a:b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al mismo tiempo.</a:t>
            </a:r>
          </a:p>
        </p:txBody>
      </p:sp>
      <p:pic>
        <p:nvPicPr>
          <p:cNvPr id="112653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26030"/>
            <a:ext cx="3360699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5F7F22E-F90F-45B6-A3AD-329A6EDD9DAE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10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382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Existen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“Remitentes”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y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“Receptores”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de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información.</a:t>
            </a: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 veces el problema es:</a:t>
            </a:r>
          </a:p>
          <a:p>
            <a:pPr marL="1485900" lvl="2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>
                <a:tab pos="1485900" algn="l"/>
              </a:tabLst>
            </a:pPr>
            <a: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 que estamos </a:t>
            </a:r>
            <a:b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diciendo sale </a:t>
            </a:r>
            <a:b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“distorsionado.”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845" y="2514600"/>
            <a:ext cx="360749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202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5F7F22E-F90F-45B6-A3AD-329A6EDD9DAE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11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382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Existen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“Remitentes”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y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“Receptores”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de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información.</a:t>
            </a: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 veces el problema es:</a:t>
            </a:r>
          </a:p>
          <a:p>
            <a:pPr marL="1485900" lvl="2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>
                <a:tab pos="1485900" algn="l"/>
              </a:tabLst>
            </a:pPr>
            <a: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El receptor </a:t>
            </a:r>
            <a:b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está “filtrando” </a:t>
            </a:r>
            <a:b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las cosas </a:t>
            </a:r>
            <a:b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porque está </a:t>
            </a:r>
            <a:b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molesto por algo.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2438400"/>
            <a:ext cx="3733800" cy="227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3616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A29A807-BE80-496C-AFAC-686D9188CD57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12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8792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382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>
                <a:tab pos="1485900" algn="l"/>
              </a:tabLst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El mundo quiere ofrecernos </a:t>
            </a:r>
            <a:b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“10 cosas”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para hacer y no </a:t>
            </a:r>
            <a:b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hacer. </a:t>
            </a:r>
          </a:p>
          <a:p>
            <a:pPr marL="1428750" lvl="2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>
                <a:tab pos="1485900" algn="l"/>
              </a:tabLst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Pero,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Dios,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quien </a:t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inventó la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comunicación, </a:t>
            </a:r>
            <a:b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nos ha dado algunas ideas </a:t>
            </a:r>
            <a:r>
              <a:rPr lang="es-GT" altLang="en-US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en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este área importante.</a:t>
            </a:r>
          </a:p>
        </p:txBody>
      </p:sp>
      <p:pic>
        <p:nvPicPr>
          <p:cNvPr id="118795" name="Picture 11" descr="clipart-pencil-checkli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40" y="1143000"/>
            <a:ext cx="2743200" cy="266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8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C836633D-3364-43A8-960B-E97142172128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13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0840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38200" y="92583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¡La Biblia habla mucho sobre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LA LENGUA!  </a:t>
            </a:r>
          </a:p>
          <a:p>
            <a:pPr indent="-627063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Martin Lutero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dijo: “Piense en todas las disputas que Adán y Eva deben de haber </a:t>
            </a:r>
            <a:b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tenido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en el transcurso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de </a:t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sus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novecientos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años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. 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Eva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diría,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“</a:t>
            </a:r>
            <a:r>
              <a:rPr lang="es-GT" altLang="en-US" i="1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Tú </a:t>
            </a:r>
            <a:r>
              <a:rPr lang="es-GT" altLang="en-US" i="1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 comiste </a:t>
            </a:r>
            <a:br>
              <a:rPr lang="es-GT" altLang="en-US" i="1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</a:br>
            <a:r>
              <a:rPr lang="es-GT" altLang="en-US" i="1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la </a:t>
            </a:r>
            <a:r>
              <a:rPr lang="es-GT" altLang="en-US" i="1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manzana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,”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y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Adán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respondería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,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“</a:t>
            </a:r>
            <a:r>
              <a:rPr lang="es-GT" altLang="en-US" i="1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Sí, pero </a:t>
            </a:r>
            <a:r>
              <a:rPr lang="es-GT" altLang="en-US" i="1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tú </a:t>
            </a:r>
            <a:br>
              <a:rPr lang="es-GT" altLang="en-US" i="1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GT" altLang="en-US" i="1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me la </a:t>
            </a:r>
            <a:r>
              <a:rPr lang="es-GT" altLang="en-US" i="1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diste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.”</a:t>
            </a:r>
          </a:p>
        </p:txBody>
      </p:sp>
      <p:pic>
        <p:nvPicPr>
          <p:cNvPr id="120843" name="Picture 11" descr="apple_b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67856"/>
            <a:ext cx="2101850" cy="239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B899763-C47F-49A3-BEED-9C3C78E8AC06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14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38200" y="990600"/>
            <a:ext cx="8153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Las cosas pequeñas causan </a:t>
            </a:r>
            <a:r>
              <a:rPr lang="es-GT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conflictos:  </a:t>
            </a:r>
          </a:p>
          <a:p>
            <a:pPr lvl="1" indent="-627063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</a:pP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“Conflictos empiezan con algo pequeño, incluso inconsecuente.  Como alguien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ha dicho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,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las personas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que dicen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que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las cosas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pequeñas nunca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los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molestan, </a:t>
            </a:r>
            <a:r>
              <a:rPr lang="es-GT" altLang="en-US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no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han dormido </a:t>
            </a:r>
            <a:r>
              <a:rPr lang="es-GT" altLang="en-US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en un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cuarto con un </a:t>
            </a:r>
            <a:r>
              <a:rPr lang="es-GT" altLang="en-US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sancudo”.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/>
            </a:r>
            <a:b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                                             </a:t>
            </a:r>
            <a:r>
              <a:rPr lang="es-GT" altLang="en-US" sz="2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(Dennis </a:t>
            </a:r>
            <a:r>
              <a:rPr lang="es-GT" altLang="en-US" sz="24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Rainey</a:t>
            </a:r>
            <a:r>
              <a:rPr lang="es-GT" altLang="en-US" sz="2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)    </a:t>
            </a:r>
          </a:p>
        </p:txBody>
      </p:sp>
      <p:pic>
        <p:nvPicPr>
          <p:cNvPr id="124939" name="Picture 11" descr="2101744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581399"/>
            <a:ext cx="1717658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A4BA19AB-EFEB-4341-8FCB-31DE7C477D46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15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SzPct val="130000"/>
              <a:buNone/>
            </a:pPr>
            <a:r>
              <a:rPr lang="es-GT" altLang="en-US" dirty="0" smtClean="0">
                <a:solidFill>
                  <a:srgbClr val="66FF33"/>
                </a:solidFill>
                <a:latin typeface="Franklin Gothic Demi Cond" panose="020B0706030402020204" pitchFamily="34" charset="0"/>
              </a:rPr>
              <a:t> </a:t>
            </a:r>
            <a:endParaRPr lang="es-GT" altLang="en-US" dirty="0">
              <a:solidFill>
                <a:srgbClr val="66FF33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SzPct val="130000"/>
              <a:buNone/>
            </a:pPr>
            <a:r>
              <a:rPr lang="es-GT" altLang="en-US" dirty="0" smtClean="0">
                <a:solidFill>
                  <a:srgbClr val="66FF33"/>
                </a:solidFill>
                <a:latin typeface="Franklin Gothic Demi Cond" panose="020B0706030402020204" pitchFamily="34" charset="0"/>
              </a:rPr>
              <a:t> </a:t>
            </a:r>
            <a:endParaRPr lang="es-GT" altLang="en-US" dirty="0">
              <a:solidFill>
                <a:srgbClr val="66FF33"/>
              </a:solidFill>
              <a:latin typeface="Franklin Gothic Demi Cond" panose="020B07060304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endParaRPr lang="es-GT" altLang="en-US" dirty="0" smtClean="0">
              <a:solidFill>
                <a:srgbClr val="FFFF00"/>
              </a:solidFill>
              <a:latin typeface="Franklin Gothic Demi Cond" panose="020B0706030402020204" pitchFamily="34" charset="0"/>
            </a:endParaRPr>
          </a:p>
          <a:p>
            <a:pPr lvl="1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GT" altLang="en-US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Pronto </a:t>
            </a: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para oír </a:t>
            </a:r>
            <a:endParaRPr lang="es-GT" altLang="en-US" dirty="0" smtClean="0">
              <a:solidFill>
                <a:srgbClr val="0066FF"/>
              </a:solidFill>
              <a:latin typeface="Franklin Gothic Demi Cond" panose="020B0706030402020204" pitchFamily="34" charset="0"/>
            </a:endParaRPr>
          </a:p>
          <a:p>
            <a:pPr marL="2000250" lvl="2" eaLnBrk="1" hangingPunct="1">
              <a:lnSpc>
                <a:spcPct val="85000"/>
              </a:lnSpc>
              <a:spcBef>
                <a:spcPts val="600"/>
              </a:spcBef>
              <a:buSzPct val="130000"/>
              <a:buBlip>
                <a:blip r:embed="rId4"/>
              </a:buBlip>
              <a:tabLst>
                <a:tab pos="1485900" algn="l"/>
              </a:tabLst>
            </a:pP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No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prepares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tu </a:t>
            </a:r>
            <a:b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respuesta mientras </a:t>
            </a:r>
            <a:b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todavía estás escuchando.  </a:t>
            </a:r>
            <a:endParaRPr lang="es-GT" altLang="en-US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2000250" lvl="2" eaLnBrk="1" hangingPunct="1">
              <a:lnSpc>
                <a:spcPct val="85000"/>
              </a:lnSpc>
              <a:spcBef>
                <a:spcPts val="600"/>
              </a:spcBef>
              <a:buSzPct val="130000"/>
              <a:buBlip>
                <a:blip r:embed="rId4"/>
              </a:buBlip>
              <a:tabLst>
                <a:tab pos="1485900" algn="l"/>
              </a:tabLst>
            </a:pP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Espera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y oye todo el asunto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primero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. </a:t>
            </a:r>
          </a:p>
        </p:txBody>
      </p:sp>
      <p:pic>
        <p:nvPicPr>
          <p:cNvPr id="131083" name="Picture 11" descr="listening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4519">
            <a:off x="6804298" y="1975772"/>
            <a:ext cx="2013908" cy="26942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90600" y="1719579"/>
            <a:ext cx="48768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Proverbios 18:21; 12:18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90600" y="2481579"/>
            <a:ext cx="48768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Santiago 3:3-7; 1:19-20, 26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16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endParaRPr lang="es-GT" altLang="en-US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lvl="1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>
                <a:tab pos="2743200" algn="l"/>
              </a:tabLst>
            </a:pP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Tardo para hablar </a:t>
            </a:r>
            <a:endParaRPr lang="es-GT" altLang="en-US" dirty="0" smtClean="0">
              <a:solidFill>
                <a:srgbClr val="0066FF"/>
              </a:solidFill>
              <a:latin typeface="Franklin Gothic Demi Cond" panose="020B0706030402020204" pitchFamily="34" charset="0"/>
            </a:endParaRPr>
          </a:p>
          <a:p>
            <a:pPr marL="2000250" lvl="2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Tu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oído tiene que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ser </a:t>
            </a:r>
            <a:b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más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grande que </a:t>
            </a: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tu </a:t>
            </a:r>
            <a:r>
              <a:rPr lang="es-GT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boca.  </a:t>
            </a:r>
            <a:endParaRPr lang="es-GT" altLang="en-US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2000250" lvl="2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GT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¡</a:t>
            </a:r>
            <a:r>
              <a:rPr lang="es-GT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No hables tanto! </a:t>
            </a:r>
          </a:p>
        </p:txBody>
      </p:sp>
      <p:pic>
        <p:nvPicPr>
          <p:cNvPr id="133130" name="Picture 10" descr="2349927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2465">
            <a:off x="6963423" y="1837430"/>
            <a:ext cx="1917700" cy="2870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90600" y="1719579"/>
            <a:ext cx="48768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Proverbios 18:21; 12:18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90600" y="2481579"/>
            <a:ext cx="48768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Santiago 3:3-7; 1:19-20, 26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17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endParaRPr lang="es-GT" altLang="en-US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r>
              <a:rPr lang="es-GT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lvl="1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>
                <a:tab pos="2743200" algn="l"/>
              </a:tabLst>
            </a:pPr>
            <a:r>
              <a:rPr lang="es-GT" altLang="en-US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Tardo para airarse  </a:t>
            </a:r>
            <a:endParaRPr lang="es-GT" altLang="en-US" dirty="0" smtClean="0">
              <a:solidFill>
                <a:srgbClr val="0066FF"/>
              </a:solidFill>
              <a:latin typeface="Franklin Gothic Demi Cond" panose="020B0706030402020204" pitchFamily="34" charset="0"/>
            </a:endParaRPr>
          </a:p>
          <a:p>
            <a:pPr marL="2000250" lvl="2" eaLnBrk="1" hangingPunct="1">
              <a:lnSpc>
                <a:spcPct val="85000"/>
              </a:lnSpc>
              <a:spcBef>
                <a:spcPts val="600"/>
              </a:spcBef>
              <a:buSzPct val="130000"/>
              <a:buBlip>
                <a:blip r:embed="rId4"/>
              </a:buBlip>
              <a:tabLst/>
            </a:pPr>
            <a:r>
              <a:rPr lang="es-ES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Esta es </a:t>
            </a:r>
            <a: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la razón #1 </a:t>
            </a:r>
            <a:r>
              <a:rPr lang="es-ES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por </a:t>
            </a:r>
            <a:br>
              <a:rPr lang="es-ES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los </a:t>
            </a:r>
            <a:r>
              <a:rPr lang="es-ES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problemas </a:t>
            </a:r>
            <a:r>
              <a:rPr lang="es-ES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con </a:t>
            </a:r>
            <a:r>
              <a:rPr lang="es-ES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la comunicación. </a:t>
            </a:r>
          </a:p>
          <a:p>
            <a:pPr marL="2000250" lvl="2" eaLnBrk="1" hangingPunct="1">
              <a:lnSpc>
                <a:spcPct val="85000"/>
              </a:lnSpc>
              <a:spcBef>
                <a:spcPts val="600"/>
              </a:spcBef>
              <a:buSzPct val="130000"/>
              <a:buBlip>
                <a:blip r:embed="rId4"/>
              </a:buBlip>
              <a:tabLst/>
            </a:pPr>
            <a:r>
              <a:rPr lang="es-ES" altLang="en-US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Proverbios 15:1 </a:t>
            </a:r>
            <a:r>
              <a:rPr lang="es-ES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“</a:t>
            </a:r>
            <a:r>
              <a:rPr lang="es-ES" altLang="en-US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La blanda respuesta quita la </a:t>
            </a:r>
            <a:r>
              <a:rPr lang="es-ES" altLang="en-US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ira.” </a:t>
            </a:r>
            <a:endParaRPr lang="es-GT" altLang="en-US" dirty="0">
              <a:solidFill>
                <a:schemeClr val="accent6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pic>
        <p:nvPicPr>
          <p:cNvPr id="9" name="Picture 11" descr="angry_woman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981200"/>
            <a:ext cx="20097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990600" y="1719579"/>
            <a:ext cx="48768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Proverbios 18:21; 12:18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90600" y="2481579"/>
            <a:ext cx="48768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Santiago 3:3-7; 1:19-20, 26</a:t>
            </a:r>
          </a:p>
        </p:txBody>
      </p:sp>
    </p:spTree>
    <p:extLst>
      <p:ext uri="{BB962C8B-B14F-4D97-AF65-F5344CB8AC3E}">
        <p14:creationId xmlns:p14="http://schemas.microsoft.com/office/powerpoint/2010/main" val="7344044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18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/>
            </a:pP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No </a:t>
            </a: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Mientas </a:t>
            </a: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– Habla la verdad – v. 25	    	 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Di la verdad – no sólo una parte de la verdad. 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Aun cuando hiere sus sentimientos –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necesitan tratar el problema que tienen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y </a:t>
            </a: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necesitan oír la verdad. </a:t>
            </a:r>
            <a:endParaRPr lang="es-ES" altLang="en-US" sz="3200" dirty="0">
              <a:solidFill>
                <a:srgbClr val="0066FF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90600" y="1719579"/>
            <a:ext cx="3200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Efesios 4:24-32</a:t>
            </a:r>
          </a:p>
        </p:txBody>
      </p:sp>
    </p:spTree>
    <p:extLst>
      <p:ext uri="{BB962C8B-B14F-4D97-AF65-F5344CB8AC3E}">
        <p14:creationId xmlns:p14="http://schemas.microsoft.com/office/powerpoint/2010/main" val="38091450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19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/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“Airaos, pero no pequéis” – v. </a:t>
            </a: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26ª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Ésta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es la raíz de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toda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comunicación incorrecta.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No 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permitas el sol ponerse </a:t>
            </a: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sobre 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tu enojo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– v. </a:t>
            </a:r>
            <a:r>
              <a:rPr lang="es-ES" altLang="en-US" sz="32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26b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endParaRPr lang="es-ES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¿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Por qué?  </a:t>
            </a: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¡¿Por qué no?!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90600" y="1719579"/>
            <a:ext cx="3200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Efesios 4:24-32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200400"/>
            <a:ext cx="2343150" cy="15621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63830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20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/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No des lugar al diablo – v. </a:t>
            </a: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27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¡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Porque si no arreglas ese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“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asunto” en ese mismo día,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el diablo 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conseguirá </a:t>
            </a: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una 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fortaleza </a:t>
            </a: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en 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tu vida </a:t>
            </a: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y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serás “más duro”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el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día próximo! 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90600" y="1719579"/>
            <a:ext cx="3200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Efesios 4:24-32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009900"/>
            <a:ext cx="2076450" cy="179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541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21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/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Reconcíliate inmediatamente.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No permitas que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tu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comunicación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sea </a:t>
            </a: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“corrompida” </a:t>
            </a:r>
            <a:b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sino </a:t>
            </a: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edificante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– v. 28-29. </a:t>
            </a:r>
            <a:endParaRPr lang="es-ES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“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Si no tienes algo bueno que decir, </a:t>
            </a: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mejor 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no digas nada.”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90600" y="1719579"/>
            <a:ext cx="3200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Efesios 4:24-32</a:t>
            </a:r>
          </a:p>
        </p:txBody>
      </p:sp>
      <p:pic>
        <p:nvPicPr>
          <p:cNvPr id="9" name="Picture 10" descr="grie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6"/>
          <a:stretch/>
        </p:blipFill>
        <p:spPr bwMode="auto">
          <a:xfrm>
            <a:off x="6248400" y="1768475"/>
            <a:ext cx="2667000" cy="1736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2003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couple_fight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035" y="2093178"/>
            <a:ext cx="3560445" cy="27074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22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No contristas al </a:t>
            </a: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Espíritu </a:t>
            </a: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Santo 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5"/>
              </a:buBlip>
              <a:tabLst/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Contristamos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	al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Espíritu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de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Dios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principalmente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con 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 </a:t>
            </a: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que 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hablamos </a:t>
            </a: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con 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nuestra </a:t>
            </a: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lengua</a:t>
            </a: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.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90600" y="1719579"/>
            <a:ext cx="3200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Efesios 4:24-32</a:t>
            </a:r>
          </a:p>
        </p:txBody>
      </p:sp>
    </p:spTree>
    <p:extLst>
      <p:ext uri="{BB962C8B-B14F-4D97-AF65-F5344CB8AC3E}">
        <p14:creationId xmlns:p14="http://schemas.microsoft.com/office/powerpoint/2010/main" val="17405142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23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838200" y="103251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/>
            </a:pP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¿</a:t>
            </a: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Qué es lo que corrompe mi comunicación </a:t>
            </a:r>
            <a:b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y contrista al Espíritu Santo?  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La Amargura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– el rencor 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La Ira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- el enojo  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La Gritería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- hablando ruidosamente  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La Maledicencia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- hablando mal,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chismes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, difamando  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La Malicia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- la venganza 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50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24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/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¡Limpia tu corazón</a:t>
            </a: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!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No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hables con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tu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cónyuge hasta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que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“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arregles”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el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asunto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en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tu propio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corazón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.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90600" y="1719579"/>
            <a:ext cx="3200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Efesios 4:24-32</a:t>
            </a:r>
          </a:p>
        </p:txBody>
      </p:sp>
      <p:pic>
        <p:nvPicPr>
          <p:cNvPr id="9" name="Picture 12" descr="03-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45970"/>
            <a:ext cx="2603500" cy="2677886"/>
          </a:xfrm>
          <a:prstGeom prst="rect">
            <a:avLst/>
          </a:prstGeom>
          <a:noFill/>
          <a:effectLst>
            <a:outerShdw dist="71842" dir="2700000" algn="ctr" rotWithShape="0">
              <a:srgbClr val="00336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853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25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/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¡Perdónale a tu cónyuge</a:t>
            </a: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!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4"/>
              </a:buBlip>
              <a:tabLst/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No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guardes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esa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amargura y rencor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,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sino sácalos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de tu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corazón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y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perdónale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.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90600" y="1719579"/>
            <a:ext cx="3200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Efesios 4:24-32</a:t>
            </a:r>
          </a:p>
        </p:txBody>
      </p:sp>
      <p:pic>
        <p:nvPicPr>
          <p:cNvPr id="10" name="Picture 11" descr="hugging%20coup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05000"/>
            <a:ext cx="2006239" cy="28956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081984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26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r>
              <a:rPr lang="es-GT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Consejos de Dios sobre La Comunicación</a:t>
            </a: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5000"/>
              </a:spcBef>
              <a:buNone/>
            </a:pPr>
            <a:endParaRPr lang="es-GT" altLang="en-US" sz="40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marL="114300" indent="0" eaLnBrk="1" hangingPunct="1">
              <a:lnSpc>
                <a:spcPct val="90000"/>
              </a:lnSpc>
              <a:spcBef>
                <a:spcPct val="15000"/>
              </a:spcBef>
              <a:buSzPct val="130000"/>
              <a:buNone/>
              <a:tabLst/>
            </a:pPr>
            <a:endParaRPr lang="es-ES" altLang="en-US" sz="3200" dirty="0" smtClean="0">
              <a:solidFill>
                <a:srgbClr val="0066FF"/>
              </a:solidFill>
              <a:latin typeface="Franklin Gothic Demi Cond" panose="020B0706030402020204" pitchFamily="34" charset="0"/>
            </a:endParaRP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  <a:tabLst/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“El órgano del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discurso primario,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el lugar de nacimiento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de nuestras palabras, es el corazón humano”.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                                                                </a:t>
            </a:r>
            <a:r>
              <a:rPr lang="es-ES" altLang="en-US" sz="2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(Ken Durham) </a:t>
            </a:r>
            <a:endParaRPr lang="es-ES" altLang="en-US" sz="2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90600" y="1719579"/>
            <a:ext cx="2819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1 Pedro 3:8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2481579"/>
            <a:ext cx="2819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Mateo 12:36</a:t>
            </a:r>
          </a:p>
        </p:txBody>
      </p:sp>
      <p:pic>
        <p:nvPicPr>
          <p:cNvPr id="13" name="Picture 11" descr="fi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33513"/>
            <a:ext cx="3249613" cy="324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572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27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None/>
            </a:pPr>
            <a:r>
              <a:rPr lang="es-ES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Tres Secretos de la Comunicación Matrimonial</a:t>
            </a: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Clr>
                <a:srgbClr val="0066FF"/>
              </a:buClr>
              <a:buSzPct val="100000"/>
              <a:buFont typeface="+mj-lt"/>
              <a:buAutoNum type="arabicPeriod"/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Habla la verdad EN AMOR.</a:t>
            </a:r>
          </a:p>
          <a:p>
            <a:pPr marL="858837" lvl="1" indent="0" eaLnBrk="1" hangingPunct="1">
              <a:lnSpc>
                <a:spcPct val="90000"/>
              </a:lnSpc>
              <a:spcBef>
                <a:spcPct val="15000"/>
              </a:spcBef>
              <a:buSzPct val="130000"/>
              <a:buNone/>
            </a:pPr>
            <a:r>
              <a:rPr lang="es-ES" altLang="en-US" sz="5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 </a:t>
            </a:r>
            <a:endParaRPr lang="es-ES" altLang="en-US" sz="5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Habla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– Tienes </a:t>
            </a:r>
            <a:b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que decírselo.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La Verdad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– No mientas.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SzPct val="130000"/>
              <a:buBlip>
                <a:blip r:embed="rId3"/>
              </a:buBlip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En Amor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– No lo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hagas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de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una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manera dañosa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o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con intenciones malas.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676400" y="2133600"/>
            <a:ext cx="2819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Efesios 4:15</a:t>
            </a:r>
          </a:p>
        </p:txBody>
      </p:sp>
      <p:pic>
        <p:nvPicPr>
          <p:cNvPr id="14" name="Picture 11" descr="4coupl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22170"/>
            <a:ext cx="2849156" cy="18732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694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28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None/>
            </a:pPr>
            <a:r>
              <a:rPr lang="es-ES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Tres Secretos de la Comunicación Matrimonial</a:t>
            </a: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Clr>
                <a:srgbClr val="0066FF"/>
              </a:buClr>
              <a:buSzPct val="100000"/>
              <a:buFont typeface="+mj-lt"/>
              <a:buAutoNum type="arabicPeriod" startAt="2"/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“Mi amor, lo siento.  </a:t>
            </a:r>
            <a:b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Por favor PERDÓNAME.”</a:t>
            </a:r>
          </a:p>
          <a:p>
            <a:pPr marL="114300" indent="0" eaLnBrk="1" hangingPunct="1">
              <a:lnSpc>
                <a:spcPct val="90000"/>
              </a:lnSpc>
              <a:spcBef>
                <a:spcPct val="15000"/>
              </a:spcBef>
              <a:buClr>
                <a:srgbClr val="0066FF"/>
              </a:buClr>
              <a:buSzPct val="100000"/>
              <a:buNone/>
            </a:pPr>
            <a:r>
              <a:rPr lang="es-ES" altLang="en-US" sz="48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 </a:t>
            </a:r>
            <a:endParaRPr lang="es-ES" altLang="en-US" sz="6000" dirty="0">
              <a:solidFill>
                <a:srgbClr val="0066FF"/>
              </a:solidFill>
              <a:latin typeface="Franklin Gothic Demi Cond" panose="020B0706030402020204" pitchFamily="34" charset="0"/>
            </a:endParaRP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Clr>
                <a:srgbClr val="0066FF"/>
              </a:buClr>
              <a:buSzPct val="130000"/>
              <a:buBlip>
                <a:blip r:embed="rId3"/>
              </a:buBlip>
            </a:pP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Tienes que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pedir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perdón por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ofensas,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por haber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hablado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ásperamente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y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también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por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no haber hablado.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676400" y="2590800"/>
            <a:ext cx="2819400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solidFill>
                  <a:srgbClr val="FFFF00"/>
                </a:solidFill>
              </a:rPr>
              <a:t>Efesios </a:t>
            </a:r>
            <a:r>
              <a:rPr lang="es-GT" sz="3200" b="1" dirty="0" smtClean="0">
                <a:solidFill>
                  <a:srgbClr val="FFFF00"/>
                </a:solidFill>
              </a:rPr>
              <a:t>4:32</a:t>
            </a:r>
            <a:endParaRPr lang="es-GT" sz="3200" b="1" dirty="0">
              <a:solidFill>
                <a:srgbClr val="FFFF00"/>
              </a:solidFill>
            </a:endParaRPr>
          </a:p>
        </p:txBody>
      </p:sp>
      <p:pic>
        <p:nvPicPr>
          <p:cNvPr id="9" name="Picture 11" descr="couple%20upset-gif-188x2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3" b="10527"/>
          <a:stretch>
            <a:fillRect/>
          </a:stretch>
        </p:blipFill>
        <p:spPr bwMode="auto">
          <a:xfrm>
            <a:off x="5973762" y="1768475"/>
            <a:ext cx="2217738" cy="2819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3629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D7F0FD5-B68D-4BC9-B001-CF542AFA3571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29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990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None/>
            </a:pPr>
            <a:r>
              <a:rPr lang="es-ES" altLang="en-US" u="sng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Tres Secretos de la Comunicación Matrimonial</a:t>
            </a:r>
          </a:p>
          <a:p>
            <a:pPr indent="-627063" eaLnBrk="1" hangingPunct="1">
              <a:lnSpc>
                <a:spcPct val="90000"/>
              </a:lnSpc>
              <a:spcBef>
                <a:spcPct val="15000"/>
              </a:spcBef>
              <a:buClr>
                <a:srgbClr val="0066FF"/>
              </a:buClr>
              <a:buSzPct val="100000"/>
              <a:buFont typeface="+mj-lt"/>
              <a:buAutoNum type="arabicPeriod" startAt="3"/>
            </a:pP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Detén la Lengua.</a:t>
            </a: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Clr>
                <a:srgbClr val="0066FF"/>
              </a:buClr>
              <a:buSzPct val="130000"/>
              <a:buBlip>
                <a:blip r:embed="rId3"/>
              </a:buBlip>
            </a:pP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Si realmente quieres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hacerlo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,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puedes detener </a:t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la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lucha hoy. 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¡Inmediatamente! </a:t>
            </a:r>
            <a:endParaRPr lang="es-ES" altLang="en-US" sz="3200" dirty="0">
              <a:solidFill>
                <a:schemeClr val="accent6">
                  <a:lumMod val="75000"/>
                </a:schemeClr>
              </a:solidFill>
              <a:latin typeface="Franklin Gothic Demi Cond" panose="020B0706030402020204" pitchFamily="34" charset="0"/>
            </a:endParaRP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Clr>
                <a:srgbClr val="0066FF"/>
              </a:buClr>
              <a:buSzPct val="130000"/>
              <a:buBlip>
                <a:blip r:embed="rId3"/>
              </a:buBlip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¿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El secreto? </a:t>
            </a:r>
            <a:endParaRPr lang="es-ES" altLang="en-US" sz="3200" dirty="0" smtClean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lvl="1" indent="-627063" eaLnBrk="1" hangingPunct="1">
              <a:lnSpc>
                <a:spcPct val="90000"/>
              </a:lnSpc>
              <a:spcBef>
                <a:spcPct val="15000"/>
              </a:spcBef>
              <a:buClr>
                <a:srgbClr val="0066FF"/>
              </a:buClr>
              <a:buSzPct val="130000"/>
              <a:buBlip>
                <a:blip r:embed="rId3"/>
              </a:buBlip>
            </a:pP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Cuando </a:t>
            </a:r>
            <a:r>
              <a:rPr lang="es-ES" altLang="en-US" sz="3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eres tentado, </a:t>
            </a:r>
            <a: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/>
            </a:r>
            <a:br>
              <a:rPr lang="es-ES" altLang="en-US" sz="3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ES" altLang="en-US" sz="3200" dirty="0" smtClean="0">
                <a:solidFill>
                  <a:srgbClr val="0066FF"/>
                </a:solidFill>
                <a:latin typeface="Franklin Gothic Demi Cond" panose="020B0706030402020204" pitchFamily="34" charset="0"/>
              </a:rPr>
              <a:t>“</a:t>
            </a:r>
            <a:r>
              <a:rPr lang="es-ES" altLang="en-US" sz="32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muerde la lengua.” 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  <p:pic>
        <p:nvPicPr>
          <p:cNvPr id="12" name="Picture 14" descr="Krissy-Shhh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768475"/>
            <a:ext cx="2590800" cy="326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215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 bwMode="auto">
          <a:xfrm>
            <a:off x="7239000" y="6477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D976A37-A962-42EA-8846-37E94BA54CA4}" type="slidenum">
              <a:rPr lang="en-US" sz="1400">
                <a:solidFill>
                  <a:schemeClr val="bg1"/>
                </a:solidFill>
                <a:latin typeface="+mn-lt"/>
              </a:rPr>
              <a:pPr algn="r">
                <a:defRPr/>
              </a:pPr>
              <a:t>30</a:t>
            </a:fld>
            <a:endParaRPr lang="en-US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1800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endParaRPr lang="en-US" altLang="en-US" sz="360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33400" y="1295400"/>
            <a:ext cx="8610600" cy="4876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336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1363" indent="-741363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1pPr>
            <a:lvl2pPr marL="1485900" indent="-630238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2pPr>
            <a:lvl3pPr marL="2743200" indent="-6223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3pPr>
            <a:lvl4pPr marL="33782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4pPr>
            <a:lvl5pPr marL="3721100" indent="-228600" algn="l" eaLnBrk="0" hangingPunct="0">
              <a:spcBef>
                <a:spcPct val="20000"/>
              </a:spcBef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5pPr>
            <a:lvl6pPr marL="41783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6pPr>
            <a:lvl7pPr marL="46355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7pPr>
            <a:lvl8pPr marL="50927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8pPr>
            <a:lvl9pPr marL="55499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CC"/>
              </a:buClr>
              <a:buFont typeface="Webdings" pitchFamily="18" charset="2"/>
              <a:buChar char="Y"/>
              <a:tabLst>
                <a:tab pos="1485900" algn="l"/>
                <a:tab pos="2743200" algn="l"/>
              </a:tabLst>
              <a:defRPr sz="3600">
                <a:solidFill>
                  <a:srgbClr val="F8F8F8"/>
                </a:solidFill>
                <a:latin typeface="Lydian BT" pitchFamily="66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15000"/>
              </a:spcBef>
              <a:buFont typeface="Webdings" pitchFamily="18" charset="2"/>
              <a:buNone/>
            </a:pPr>
            <a:endParaRPr lang="es-GT" altLang="en-US"/>
          </a:p>
        </p:txBody>
      </p:sp>
      <p:sp>
        <p:nvSpPr>
          <p:cNvPr id="161803" name="Text Box 11"/>
          <p:cNvSpPr txBox="1">
            <a:spLocks noChangeArrowheads="1"/>
          </p:cNvSpPr>
          <p:nvPr/>
        </p:nvSpPr>
        <p:spPr bwMode="auto">
          <a:xfrm>
            <a:off x="2771775" y="1538288"/>
            <a:ext cx="6040436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" altLang="en-US" sz="40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Ninguna palabra corrompida </a:t>
            </a:r>
            <a:br>
              <a:rPr lang="es-ES" altLang="en-US" sz="40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ES" altLang="en-US" sz="4000" dirty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salga de vuestra boca, </a:t>
            </a:r>
          </a:p>
          <a:p>
            <a:pPr algn="ctr"/>
            <a:r>
              <a:rPr lang="es-ES" altLang="en-US" sz="4000" dirty="0">
                <a:latin typeface="Franklin Gothic Demi Cond" panose="020B0706030402020204" pitchFamily="34" charset="0"/>
              </a:rPr>
              <a:t>sino la que sea buena </a:t>
            </a:r>
          </a:p>
          <a:p>
            <a:pPr algn="ctr"/>
            <a:r>
              <a:rPr lang="es-ES" altLang="en-US" sz="4000" dirty="0">
                <a:latin typeface="Franklin Gothic Demi Cond" panose="020B0706030402020204" pitchFamily="34" charset="0"/>
              </a:rPr>
              <a:t>para la necesaria edificación,</a:t>
            </a:r>
          </a:p>
          <a:p>
            <a:pPr algn="ctr"/>
            <a:r>
              <a:rPr lang="es-ES" altLang="en-US" sz="4000" dirty="0">
                <a:latin typeface="Franklin Gothic Demi Cond" panose="020B0706030402020204" pitchFamily="34" charset="0"/>
              </a:rPr>
              <a:t> </a:t>
            </a:r>
            <a:r>
              <a:rPr lang="es-ES" altLang="en-US" sz="40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a fin de dar gracia </a:t>
            </a:r>
          </a:p>
          <a:p>
            <a:pPr algn="ctr"/>
            <a:r>
              <a:rPr lang="es-ES" altLang="en-US" sz="4000" dirty="0">
                <a:solidFill>
                  <a:srgbClr val="0066FF"/>
                </a:solidFill>
                <a:latin typeface="Franklin Gothic Demi Cond" panose="020B0706030402020204" pitchFamily="34" charset="0"/>
              </a:rPr>
              <a:t>a los oyentes.</a:t>
            </a:r>
          </a:p>
          <a:p>
            <a:pPr algn="ctr"/>
            <a:r>
              <a:rPr lang="es-ES" altLang="en-US" sz="2800" dirty="0">
                <a:latin typeface="Franklin Gothic Demi Cond" panose="020B0706030402020204" pitchFamily="34" charset="0"/>
              </a:rPr>
              <a:t>Efesios 4:29</a:t>
            </a:r>
            <a:endParaRPr lang="en-US" altLang="en-US" sz="2800" dirty="0">
              <a:latin typeface="Franklin Gothic Demi Cond" panose="020B0706030402020204" pitchFamily="34" charset="0"/>
            </a:endParaRPr>
          </a:p>
        </p:txBody>
      </p:sp>
      <p:pic>
        <p:nvPicPr>
          <p:cNvPr id="161804" name="Picture 12" descr="Couple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85" r="5556" b="50000"/>
          <a:stretch>
            <a:fillRect/>
          </a:stretch>
        </p:blipFill>
        <p:spPr bwMode="auto">
          <a:xfrm rot="-277780">
            <a:off x="444074" y="1483337"/>
            <a:ext cx="2247590" cy="20758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474470" y="41910"/>
            <a:ext cx="7517130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GT" dirty="0" smtClean="0"/>
              <a:t>Entendiendo Bien Los Planos </a:t>
            </a:r>
            <a:endParaRPr lang="en-US" dirty="0" smtClean="0">
              <a:solidFill>
                <a:srgbClr val="FFCC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32892"/>
            <a:ext cx="3004879" cy="262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8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AL06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76800" y="5486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2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10009</TotalTime>
  <Words>1882</Words>
  <Application>Microsoft Office PowerPoint</Application>
  <PresentationFormat>On-screen Show (4:3)</PresentationFormat>
  <Paragraphs>438</Paragraphs>
  <Slides>32</Slides>
  <Notes>30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Webdings</vt:lpstr>
      <vt:lpstr>Franklin Gothic Demi Cond</vt:lpstr>
      <vt:lpstr>Lydian BT</vt:lpstr>
      <vt:lpstr>Calibri</vt:lpstr>
      <vt:lpstr>Orlando</vt:lpstr>
      <vt:lpstr>Times New Roman</vt:lpstr>
      <vt:lpstr>Blank</vt:lpstr>
      <vt:lpstr>PowerPoint Presentation</vt:lpstr>
      <vt:lpstr>Entendiendo Bien Los Planos </vt:lpstr>
      <vt:lpstr>Entendiendo Bien Los Planos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FBC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Lott</dc:creator>
  <cp:lastModifiedBy>David Lott</cp:lastModifiedBy>
  <cp:revision>96</cp:revision>
  <cp:lastPrinted>2013-10-05T19:42:57Z</cp:lastPrinted>
  <dcterms:created xsi:type="dcterms:W3CDTF">2013-09-28T21:06:40Z</dcterms:created>
  <dcterms:modified xsi:type="dcterms:W3CDTF">2013-10-06T03:59:55Z</dcterms:modified>
</cp:coreProperties>
</file>