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14" r:id="rId3"/>
    <p:sldId id="257" r:id="rId4"/>
    <p:sldId id="313" r:id="rId5"/>
    <p:sldId id="316" r:id="rId6"/>
    <p:sldId id="317" r:id="rId7"/>
    <p:sldId id="318" r:id="rId8"/>
    <p:sldId id="319" r:id="rId9"/>
    <p:sldId id="320" r:id="rId10"/>
    <p:sldId id="315" r:id="rId11"/>
    <p:sldId id="322" r:id="rId12"/>
    <p:sldId id="323" r:id="rId13"/>
    <p:sldId id="324" r:id="rId14"/>
    <p:sldId id="325" r:id="rId15"/>
    <p:sldId id="326" r:id="rId16"/>
    <p:sldId id="327" r:id="rId17"/>
    <p:sldId id="329" r:id="rId18"/>
    <p:sldId id="328" r:id="rId19"/>
    <p:sldId id="330" r:id="rId20"/>
    <p:sldId id="332" r:id="rId21"/>
    <p:sldId id="331" r:id="rId22"/>
    <p:sldId id="333" r:id="rId23"/>
    <p:sldId id="334" r:id="rId24"/>
    <p:sldId id="335" r:id="rId25"/>
    <p:sldId id="336" r:id="rId26"/>
    <p:sldId id="337" r:id="rId27"/>
    <p:sldId id="338" r:id="rId28"/>
    <p:sldId id="339" r:id="rId29"/>
    <p:sldId id="289" r:id="rId30"/>
    <p:sldId id="290" r:id="rId31"/>
  </p:sldIdLst>
  <p:sldSz cx="9144000" cy="6858000" type="screen4x3"/>
  <p:notesSz cx="6858000" cy="9296400"/>
  <p:embeddedFontLst>
    <p:embeddedFont>
      <p:font typeface="Franklin Gothic Demi Cond" panose="020B0706030402020204" pitchFamily="34" charset="0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Orlando" pitchFamily="2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83" d="100"/>
          <a:sy n="83" d="100"/>
        </p:scale>
        <p:origin x="-282" y="-144"/>
      </p:cViewPr>
      <p:guideLst>
        <p:guide orient="horz" pos="3048"/>
        <p:guide pos="49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04 - Cuidando De Los Detalles Pequeños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Domingo PM, 6 de octubre de 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D421E-C5F9-4885-AD11-38B3215C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769622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04 - Cuidando De Los Detalles Pequeños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Domingo PM, 6 de octubre de 2013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4AD30-9D79-4C7D-B2A5-E059AAE6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1283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04 - Cuidando De Los Detalles Pequeños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AD30-9D79-4C7D-B2A5-E059AAE614EF}" type="slidenum">
              <a:rPr lang="en-US" smtClean="0"/>
              <a:t>1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r>
              <a:rPr lang="en-US" smtClean="0"/>
              <a:t>Domingo PM, 6 de octubre de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70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04 - Cuidando De Los Detalles Pequeños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Domingo PM, 6 de octubre de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314AD30-9D79-4C7D-B2A5-E059AAE614E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368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chemeClr val="bg1"/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51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SzPct val="120000"/>
              <a:buFontTx/>
              <a:buBlip>
                <a:blip r:embed="rId2"/>
              </a:buBlip>
              <a:defRPr/>
            </a:lvl1pPr>
            <a:lvl2pPr marL="914400" indent="-457200">
              <a:buSzPct val="130000"/>
              <a:buFontTx/>
              <a:buBlip>
                <a:blip r:embed="rId3"/>
              </a:buBlip>
              <a:defRPr/>
            </a:lvl2pPr>
            <a:lvl3pPr marL="1371600" indent="-457200">
              <a:buSzPct val="120000"/>
              <a:buFontTx/>
              <a:buBlip>
                <a:blip r:embed="rId4"/>
              </a:buBlip>
              <a:defRPr/>
            </a:lvl3pPr>
            <a:lvl4pPr marL="1828800" indent="-457200">
              <a:buSzPct val="120000"/>
              <a:buFontTx/>
              <a:buBlip>
                <a:blip r:embed="rId5"/>
              </a:buBlip>
              <a:defRPr/>
            </a:lvl4pPr>
            <a:lvl5pPr marL="2286000" indent="-457200">
              <a:buSzPct val="140000"/>
              <a:buFontTx/>
              <a:buBlip>
                <a:blip r:embed="rId6"/>
              </a:buBlip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33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chemeClr val="bg1"/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624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1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29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28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26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63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49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56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00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-141642"/>
            <a:ext cx="77723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990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defRPr>
            </a:lvl1pPr>
          </a:lstStyle>
          <a:p>
            <a:fld id="{0DC90F52-9238-4370-B48D-5CCBDDDDD7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93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066FF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Orlando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1pPr>
      <a:lvl2pPr marL="795338" indent="-33813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2pPr>
      <a:lvl3pPr marL="1258888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3pPr>
      <a:lvl4pPr marL="1709738" indent="-33813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4pPr>
      <a:lvl5pPr marL="2173288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6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332892"/>
            <a:ext cx="3004879" cy="262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0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983" y="1128753"/>
            <a:ext cx="6682217" cy="44338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Rounded Rectangle 6"/>
          <p:cNvSpPr/>
          <p:nvPr/>
        </p:nvSpPr>
        <p:spPr>
          <a:xfrm rot="21214942">
            <a:off x="3253112" y="5241290"/>
            <a:ext cx="3427312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600" b="1" dirty="0" smtClean="0">
                <a:solidFill>
                  <a:srgbClr val="FFFF00"/>
                </a:solidFill>
              </a:rPr>
              <a:t>Salmo 127:1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86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GT" sz="3800" dirty="0" smtClean="0"/>
              <a:t>Cuidando De Los Detalles Pequeños</a:t>
            </a:r>
            <a:endParaRPr lang="es-GT" sz="3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975360"/>
            <a:ext cx="7739063" cy="457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7904">
            <a:off x="6197662" y="2781879"/>
            <a:ext cx="2126921" cy="3131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 prstMaterial="dkEdge">
            <a:bevelT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6255">
            <a:off x="772983" y="966493"/>
            <a:ext cx="2743200" cy="2059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89"/>
          <a:stretch/>
        </p:blipFill>
        <p:spPr bwMode="auto">
          <a:xfrm rot="325350">
            <a:off x="515586" y="2968565"/>
            <a:ext cx="3257993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r="31042" b="17187"/>
          <a:stretch/>
        </p:blipFill>
        <p:spPr>
          <a:xfrm rot="1409287">
            <a:off x="6954377" y="1190871"/>
            <a:ext cx="1744890" cy="1611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62886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Autofit/>
          </a:bodyPr>
          <a:lstStyle/>
          <a:p>
            <a:pPr marL="457200" lvl="1" indent="0" algn="ctr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s-ES" sz="3600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Tolerancia</a:t>
            </a:r>
            <a:r>
              <a:rPr lang="es-ES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pPr marL="2114550" lvl="1" indent="-1657350">
              <a:spcBef>
                <a:spcPts val="1200"/>
              </a:spcBef>
              <a:spcAft>
                <a:spcPts val="1200"/>
              </a:spcAft>
              <a:buNone/>
              <a:tabLst>
                <a:tab pos="2114550" algn="l"/>
              </a:tabLst>
            </a:pPr>
            <a:r>
              <a:rPr lang="es-GT" dirty="0" smtClean="0">
                <a:solidFill>
                  <a:srgbClr val="0066FF"/>
                </a:solidFill>
              </a:rPr>
              <a:t>Padres </a:t>
            </a:r>
            <a:r>
              <a:rPr lang="es-GT" dirty="0" smtClean="0"/>
              <a:t>= 	</a:t>
            </a:r>
            <a:r>
              <a:rPr lang="es-GT" dirty="0" smtClean="0">
                <a:solidFill>
                  <a:srgbClr val="0066FF"/>
                </a:solidFill>
              </a:rPr>
              <a:t>De soportar o aguantar </a:t>
            </a:r>
            <a:r>
              <a:rPr lang="es-GT" dirty="0" smtClean="0"/>
              <a:t>a alguien </a:t>
            </a:r>
            <a:br>
              <a:rPr lang="es-GT" dirty="0" smtClean="0"/>
            </a:br>
            <a:r>
              <a:rPr lang="es-GT" dirty="0" smtClean="0"/>
              <a:t>que no necesariamente nos gusta.</a:t>
            </a:r>
          </a:p>
          <a:p>
            <a:pPr marL="2114550" lvl="1" indent="-1657350">
              <a:spcBef>
                <a:spcPts val="1200"/>
              </a:spcBef>
              <a:spcAft>
                <a:spcPts val="1200"/>
              </a:spcAft>
              <a:buNone/>
              <a:tabLst>
                <a:tab pos="2114550" algn="l"/>
              </a:tabLst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Hijos</a:t>
            </a:r>
            <a:r>
              <a:rPr lang="es-GT" dirty="0" smtClean="0"/>
              <a:t> = 	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Aceptar todo </a:t>
            </a:r>
            <a:r>
              <a:rPr lang="es-GT" dirty="0" smtClean="0"/>
              <a:t>estilo de vida, todos </a:t>
            </a:r>
            <a:br>
              <a:rPr lang="es-GT" dirty="0" smtClean="0"/>
            </a:br>
            <a:r>
              <a:rPr lang="es-GT" dirty="0" smtClean="0"/>
              <a:t>los valores, todas las creencias, </a:t>
            </a:r>
            <a:br>
              <a:rPr lang="es-GT" dirty="0" smtClean="0"/>
            </a:br>
            <a:r>
              <a:rPr lang="es-GT" dirty="0" smtClean="0"/>
              <a:t>todo reclamo a “la verdad” </a:t>
            </a:r>
            <a:br>
              <a:rPr lang="es-GT" dirty="0" smtClean="0"/>
            </a:b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como iguales.</a:t>
            </a:r>
          </a:p>
          <a:p>
            <a:pPr marL="2114550" lvl="1" indent="-1657350">
              <a:lnSpc>
                <a:spcPct val="95000"/>
              </a:lnSpc>
              <a:spcBef>
                <a:spcPts val="600"/>
              </a:spcBef>
              <a:buNone/>
              <a:tabLst>
                <a:tab pos="2114550" algn="l"/>
              </a:tabLst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040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Autofit/>
          </a:bodyPr>
          <a:lstStyle/>
          <a:p>
            <a:pPr marL="457200" lvl="1" indent="0" algn="ctr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s-ES" sz="3600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Respeto</a:t>
            </a:r>
            <a:r>
              <a:rPr lang="es-ES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pPr marL="2114550" lvl="1" indent="-1657350">
              <a:spcBef>
                <a:spcPts val="1200"/>
              </a:spcBef>
              <a:spcAft>
                <a:spcPts val="1200"/>
              </a:spcAft>
              <a:buNone/>
              <a:tabLst>
                <a:tab pos="2114550" algn="l"/>
              </a:tabLst>
            </a:pPr>
            <a:r>
              <a:rPr lang="es-GT" dirty="0" smtClean="0">
                <a:solidFill>
                  <a:srgbClr val="0066FF"/>
                </a:solidFill>
              </a:rPr>
              <a:t>Padres </a:t>
            </a:r>
            <a:r>
              <a:rPr lang="es-GT" dirty="0" smtClean="0"/>
              <a:t>= 	</a:t>
            </a:r>
            <a:r>
              <a:rPr lang="es-GT" dirty="0" smtClean="0">
                <a:solidFill>
                  <a:srgbClr val="0066FF"/>
                </a:solidFill>
              </a:rPr>
              <a:t>Atribuyendo valor </a:t>
            </a:r>
            <a:r>
              <a:rPr lang="es-GT" dirty="0" smtClean="0"/>
              <a:t>a algo, algo que </a:t>
            </a:r>
            <a:br>
              <a:rPr lang="es-GT" dirty="0" smtClean="0"/>
            </a:br>
            <a:r>
              <a:rPr lang="es-GT" dirty="0" smtClean="0"/>
              <a:t>lo merece o que es digno – tal  vez </a:t>
            </a:r>
            <a:br>
              <a:rPr lang="es-GT" dirty="0" smtClean="0"/>
            </a:br>
            <a:r>
              <a:rPr lang="es-GT" dirty="0" smtClean="0"/>
              <a:t>no estoy de acuerdo contigo, </a:t>
            </a:r>
            <a:br>
              <a:rPr lang="es-GT" dirty="0" smtClean="0"/>
            </a:br>
            <a:r>
              <a:rPr lang="es-GT" dirty="0" smtClean="0"/>
              <a:t>pero te respeto.</a:t>
            </a:r>
          </a:p>
          <a:p>
            <a:pPr marL="2114550" lvl="1" indent="-1657350">
              <a:spcBef>
                <a:spcPts val="1200"/>
              </a:spcBef>
              <a:spcAft>
                <a:spcPts val="1200"/>
              </a:spcAft>
              <a:buNone/>
              <a:tabLst>
                <a:tab pos="2114550" algn="l"/>
              </a:tabLst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Hijos</a:t>
            </a:r>
            <a:r>
              <a:rPr lang="es-GT" dirty="0" smtClean="0"/>
              <a:t> = 	Tus valores, creencias, etc. tienen </a:t>
            </a:r>
            <a:br>
              <a:rPr lang="es-GT" dirty="0" smtClean="0"/>
            </a:b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el mismo valor </a:t>
            </a:r>
            <a:r>
              <a:rPr lang="es-GT" dirty="0" smtClean="0"/>
              <a:t>que los míos y eso respeto.</a:t>
            </a:r>
          </a:p>
          <a:p>
            <a:pPr marL="2114550" lvl="1" indent="-1657350">
              <a:lnSpc>
                <a:spcPct val="95000"/>
              </a:lnSpc>
              <a:spcBef>
                <a:spcPts val="600"/>
              </a:spcBef>
              <a:buNone/>
              <a:tabLst>
                <a:tab pos="2114550" algn="l"/>
              </a:tabLst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481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029200"/>
          </a:xfrm>
        </p:spPr>
        <p:txBody>
          <a:bodyPr>
            <a:noAutofit/>
          </a:bodyPr>
          <a:lstStyle/>
          <a:p>
            <a:pPr marL="457200" lvl="1" indent="0" algn="ctr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s-ES" sz="3600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Verdad</a:t>
            </a:r>
            <a:r>
              <a:rPr lang="es-ES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pPr marL="2114550" lvl="1" indent="-1657350">
              <a:spcBef>
                <a:spcPts val="1200"/>
              </a:spcBef>
              <a:spcAft>
                <a:spcPts val="1200"/>
              </a:spcAft>
              <a:buNone/>
              <a:tabLst>
                <a:tab pos="2114550" algn="l"/>
              </a:tabLst>
            </a:pPr>
            <a:r>
              <a:rPr lang="es-GT" dirty="0" smtClean="0">
                <a:solidFill>
                  <a:srgbClr val="0066FF"/>
                </a:solidFill>
              </a:rPr>
              <a:t>Padres </a:t>
            </a:r>
            <a:r>
              <a:rPr lang="es-GT" dirty="0" smtClean="0"/>
              <a:t>= 	La verdad está allí para ser </a:t>
            </a:r>
            <a:r>
              <a:rPr lang="es-GT" dirty="0" smtClean="0">
                <a:solidFill>
                  <a:srgbClr val="0066FF"/>
                </a:solidFill>
              </a:rPr>
              <a:t>descubierta.</a:t>
            </a:r>
            <a:r>
              <a:rPr lang="es-GT" dirty="0" smtClean="0"/>
              <a:t> Existe verdad aparte </a:t>
            </a:r>
            <a:br>
              <a:rPr lang="es-GT" dirty="0" smtClean="0"/>
            </a:br>
            <a:r>
              <a:rPr lang="es-GT" dirty="0" smtClean="0"/>
              <a:t>de uno mismo que puede ser descubierto. La verdad es </a:t>
            </a:r>
            <a:r>
              <a:rPr lang="es-GT" dirty="0" smtClean="0">
                <a:solidFill>
                  <a:srgbClr val="0066FF"/>
                </a:solidFill>
              </a:rPr>
              <a:t>absoluta.</a:t>
            </a:r>
            <a:r>
              <a:rPr lang="es-GT" dirty="0" smtClean="0"/>
              <a:t> </a:t>
            </a:r>
          </a:p>
          <a:p>
            <a:pPr marL="2114550" lvl="1" indent="-1657350">
              <a:spcBef>
                <a:spcPts val="1200"/>
              </a:spcBef>
              <a:spcAft>
                <a:spcPts val="1200"/>
              </a:spcAft>
              <a:buNone/>
              <a:tabLst>
                <a:tab pos="2114550" algn="l"/>
              </a:tabLst>
            </a:pPr>
            <a:r>
              <a:rPr lang="es-GT" dirty="0"/>
              <a:t>	</a:t>
            </a:r>
            <a:r>
              <a:rPr lang="es-GT" dirty="0" smtClean="0"/>
              <a:t>“Tu tienes el derecho a tu propia opinión, pero </a:t>
            </a:r>
            <a:r>
              <a:rPr lang="es-GT" dirty="0" smtClean="0">
                <a:solidFill>
                  <a:srgbClr val="0066FF"/>
                </a:solidFill>
              </a:rPr>
              <a:t>no cambia la verdad.”</a:t>
            </a:r>
          </a:p>
        </p:txBody>
      </p:sp>
    </p:spTree>
    <p:extLst>
      <p:ext uri="{BB962C8B-B14F-4D97-AF65-F5344CB8AC3E}">
        <p14:creationId xmlns:p14="http://schemas.microsoft.com/office/powerpoint/2010/main" val="203706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Autofit/>
          </a:bodyPr>
          <a:lstStyle/>
          <a:p>
            <a:pPr marL="457200" lvl="1" indent="0" algn="ctr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s-ES" sz="3600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Verdad</a:t>
            </a:r>
            <a:r>
              <a:rPr lang="es-ES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pPr marL="2114550" lvl="1" indent="-1657350">
              <a:spcBef>
                <a:spcPts val="1200"/>
              </a:spcBef>
              <a:spcAft>
                <a:spcPts val="1200"/>
              </a:spcAft>
              <a:buNone/>
              <a:tabLst>
                <a:tab pos="2114550" algn="l"/>
              </a:tabLst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Hijos</a:t>
            </a:r>
            <a:r>
              <a:rPr lang="es-GT" dirty="0" smtClean="0"/>
              <a:t> = 	La verdad es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algo que uno mismo crea.</a:t>
            </a:r>
            <a:r>
              <a:rPr lang="es-GT" dirty="0" smtClean="0"/>
              <a:t> ¿Cuál es MI verdad? ¿Cuál es TU verdad? La verdad es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relativa. </a:t>
            </a:r>
            <a:b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GT" dirty="0" smtClean="0"/>
              <a:t>Toda verdad es simplemente la perspectiva personal de la persona. </a:t>
            </a:r>
          </a:p>
          <a:p>
            <a:pPr marL="2114550" lvl="1" indent="-1657350">
              <a:spcBef>
                <a:spcPts val="0"/>
              </a:spcBef>
              <a:spcAft>
                <a:spcPts val="1200"/>
              </a:spcAft>
              <a:buNone/>
              <a:tabLst>
                <a:tab pos="2114550" algn="l"/>
              </a:tabLst>
            </a:pPr>
            <a:r>
              <a:rPr lang="es-GT" dirty="0"/>
              <a:t>	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“Cada opinión es correcta.”</a:t>
            </a:r>
          </a:p>
          <a:p>
            <a:pPr marL="2114550" lvl="1" indent="-1657350">
              <a:lnSpc>
                <a:spcPct val="95000"/>
              </a:lnSpc>
              <a:spcBef>
                <a:spcPts val="600"/>
              </a:spcBef>
              <a:buNone/>
              <a:tabLst>
                <a:tab pos="2114550" algn="l"/>
              </a:tabLst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152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02920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95000"/>
              </a:lnSpc>
              <a:spcBef>
                <a:spcPts val="600"/>
              </a:spcBef>
              <a:buNone/>
            </a:pPr>
            <a:r>
              <a:rPr lang="es-GT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Vida de Daniel:</a:t>
            </a:r>
          </a:p>
          <a:p>
            <a:pPr marL="1428750" lvl="2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dirty="0" smtClean="0"/>
              <a:t>Reconoció que sí había opciones.</a:t>
            </a:r>
          </a:p>
          <a:p>
            <a:pPr marL="1428750" lvl="2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dirty="0" smtClean="0"/>
              <a:t>Consideró las opciones que hubo.</a:t>
            </a:r>
          </a:p>
          <a:p>
            <a:pPr marL="1428750" lvl="2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dirty="0" smtClean="0"/>
              <a:t>Comparó las opciones con lo que </a:t>
            </a:r>
            <a:br>
              <a:rPr lang="es-GT" dirty="0" smtClean="0"/>
            </a:br>
            <a:r>
              <a:rPr lang="es-GT" dirty="0" smtClean="0"/>
              <a:t>Dios quería.</a:t>
            </a:r>
          </a:p>
          <a:p>
            <a:pPr marL="1428750" lvl="2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dirty="0" smtClean="0"/>
              <a:t>Se comprometió al camino de Dios.</a:t>
            </a:r>
          </a:p>
          <a:p>
            <a:pPr marL="1428750" lvl="2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dirty="0" smtClean="0"/>
              <a:t>Esperó las bendiciones de Dios en la decisión.</a:t>
            </a:r>
          </a:p>
          <a:p>
            <a:pPr marL="971550" lvl="1" indent="-514350">
              <a:lnSpc>
                <a:spcPct val="95000"/>
              </a:lnSpc>
              <a:spcBef>
                <a:spcPts val="600"/>
              </a:spcBef>
              <a:buFont typeface="+mj-lt"/>
              <a:buAutoNum type="arabi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788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029200"/>
          </a:xfrm>
        </p:spPr>
        <p:txBody>
          <a:bodyPr>
            <a:noAutofit/>
          </a:bodyPr>
          <a:lstStyle/>
          <a:p>
            <a:pPr marL="0" lvl="1" indent="0" algn="ctr">
              <a:lnSpc>
                <a:spcPct val="95000"/>
              </a:lnSpc>
              <a:spcBef>
                <a:spcPts val="600"/>
              </a:spcBef>
              <a:buNone/>
            </a:pPr>
            <a:r>
              <a:rPr lang="es-GT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Clave de </a:t>
            </a:r>
            <a:br>
              <a:rPr lang="es-GT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GT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Conectar a Esta Generación:</a:t>
            </a:r>
          </a:p>
          <a:p>
            <a:pPr marL="0" lvl="1" indent="0" algn="ctr">
              <a:lnSpc>
                <a:spcPct val="95000"/>
              </a:lnSpc>
              <a:spcBef>
                <a:spcPts val="600"/>
              </a:spcBef>
              <a:buNone/>
            </a:pPr>
            <a:r>
              <a:rPr lang="es-GT" sz="4400" dirty="0" smtClean="0"/>
              <a:t> </a:t>
            </a:r>
            <a:endParaRPr lang="es-GT" sz="4400" dirty="0"/>
          </a:p>
          <a:p>
            <a:pPr marL="0" lvl="1" indent="0" algn="ctr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dirty="0" smtClean="0"/>
              <a:t>“E </a:t>
            </a:r>
            <a:r>
              <a:rPr lang="es-ES" dirty="0"/>
              <a:t>irá delante de él con el espíritu y el poder de Elías, </a:t>
            </a:r>
            <a:r>
              <a:rPr lang="es-ES" dirty="0">
                <a:solidFill>
                  <a:srgbClr val="0066FF"/>
                </a:solidFill>
              </a:rPr>
              <a:t>para hacer volver los corazones </a:t>
            </a:r>
            <a:r>
              <a:rPr lang="es-ES" dirty="0" smtClean="0">
                <a:solidFill>
                  <a:srgbClr val="0066FF"/>
                </a:solidFill>
              </a:rPr>
              <a:t/>
            </a:r>
            <a:br>
              <a:rPr lang="es-ES" dirty="0" smtClean="0">
                <a:solidFill>
                  <a:srgbClr val="0066FF"/>
                </a:solidFill>
              </a:rPr>
            </a:br>
            <a:r>
              <a:rPr lang="es-ES" dirty="0" smtClean="0">
                <a:solidFill>
                  <a:srgbClr val="0066FF"/>
                </a:solidFill>
              </a:rPr>
              <a:t>de </a:t>
            </a:r>
            <a:r>
              <a:rPr lang="es-ES" dirty="0">
                <a:solidFill>
                  <a:srgbClr val="0066FF"/>
                </a:solidFill>
              </a:rPr>
              <a:t>los padres a los hijos, </a:t>
            </a:r>
            <a:r>
              <a:rPr lang="es-ES" dirty="0" smtClean="0">
                <a:solidFill>
                  <a:srgbClr val="0066FF"/>
                </a:solidFill>
              </a:rPr>
              <a:t/>
            </a:r>
            <a:br>
              <a:rPr lang="es-ES" dirty="0" smtClean="0">
                <a:solidFill>
                  <a:srgbClr val="0066FF"/>
                </a:solidFill>
              </a:rPr>
            </a:br>
            <a:r>
              <a:rPr lang="es-ES" dirty="0" smtClean="0"/>
              <a:t>y </a:t>
            </a:r>
            <a:r>
              <a:rPr lang="es-ES" dirty="0"/>
              <a:t>de los rebeldes a la prudencia de los justos,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para </a:t>
            </a:r>
            <a:r>
              <a:rPr lang="es-ES" dirty="0"/>
              <a:t>preparar al Señor un pueblo bien dispuesto</a:t>
            </a:r>
            <a:r>
              <a:rPr lang="es-ES" dirty="0" smtClean="0"/>
              <a:t>.”</a:t>
            </a:r>
            <a:endParaRPr lang="es-ES" dirty="0"/>
          </a:p>
        </p:txBody>
      </p:sp>
      <p:sp>
        <p:nvSpPr>
          <p:cNvPr id="4" name="Rounded Rectangle 3"/>
          <p:cNvSpPr/>
          <p:nvPr/>
        </p:nvSpPr>
        <p:spPr>
          <a:xfrm>
            <a:off x="3657600" y="2255520"/>
            <a:ext cx="2412023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Lucas 1:17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97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2296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sz="3600" b="1" u="sng" dirty="0" smtClean="0">
                <a:solidFill>
                  <a:srgbClr val="0066FF"/>
                </a:solidFill>
              </a:rPr>
              <a:t>Aceptación </a:t>
            </a:r>
          </a:p>
          <a:p>
            <a:pPr marL="628650" indent="-628650" eaLnBrk="0">
              <a:lnSpc>
                <a:spcPct val="95000"/>
              </a:lnSpc>
              <a:spcBef>
                <a:spcPts val="600"/>
              </a:spcBef>
              <a:buNone/>
            </a:pPr>
            <a:r>
              <a:rPr lang="es-GT" b="1" dirty="0">
                <a:solidFill>
                  <a:srgbClr val="0066FF"/>
                </a:solidFill>
              </a:rPr>
              <a:t>	</a:t>
            </a:r>
            <a:r>
              <a:rPr lang="es-GT" b="1" dirty="0" smtClean="0">
                <a:solidFill>
                  <a:srgbClr val="0066FF"/>
                </a:solidFill>
              </a:rPr>
              <a:t>	</a:t>
            </a:r>
            <a:r>
              <a:rPr lang="es-GT" b="1" dirty="0" smtClean="0">
                <a:solidFill>
                  <a:schemeClr val="accent6">
                    <a:lumMod val="75000"/>
                  </a:schemeClr>
                </a:solidFill>
              </a:rPr>
              <a:t>- El </a:t>
            </a:r>
            <a:r>
              <a:rPr lang="es-GT" b="1" dirty="0">
                <a:solidFill>
                  <a:schemeClr val="accent6">
                    <a:lumMod val="75000"/>
                  </a:schemeClr>
                </a:solidFill>
              </a:rPr>
              <a:t>Hijo Obtiene </a:t>
            </a:r>
            <a:r>
              <a:rPr lang="es-GT" b="1" u="sng" dirty="0">
                <a:solidFill>
                  <a:schemeClr val="accent6">
                    <a:lumMod val="75000"/>
                  </a:schemeClr>
                </a:solidFill>
              </a:rPr>
              <a:t>Seguridad</a:t>
            </a:r>
            <a:endParaRPr lang="en-US" b="1" u="sng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r>
              <a:rPr lang="es-GT" sz="4800" dirty="0" smtClean="0"/>
              <a:t> </a:t>
            </a:r>
            <a:endParaRPr lang="es-GT" sz="6600" b="1" dirty="0" smtClean="0"/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GT" dirty="0" smtClean="0"/>
              <a:t>La </a:t>
            </a:r>
            <a:r>
              <a:rPr lang="es-GT" dirty="0"/>
              <a:t>mayoría de los hijos piensan que su aceptación depende de </a:t>
            </a:r>
            <a:r>
              <a:rPr lang="es-GT" dirty="0" smtClean="0">
                <a:solidFill>
                  <a:srgbClr val="0066FF"/>
                </a:solidFill>
              </a:rPr>
              <a:t>su comportamiento</a:t>
            </a:r>
            <a:r>
              <a:rPr lang="en-US" dirty="0" smtClean="0">
                <a:solidFill>
                  <a:srgbClr val="0066FF"/>
                </a:solidFill>
              </a:rPr>
              <a:t>.</a:t>
            </a:r>
            <a:endParaRPr lang="en-US" dirty="0">
              <a:solidFill>
                <a:srgbClr val="0066FF"/>
              </a:solidFill>
            </a:endParaRPr>
          </a:p>
          <a:p>
            <a:pPr lvl="2" eaLnBrk="0">
              <a:lnSpc>
                <a:spcPct val="95000"/>
              </a:lnSpc>
              <a:spcBef>
                <a:spcPts val="600"/>
              </a:spcBef>
            </a:pPr>
            <a:r>
              <a:rPr lang="es-GT" dirty="0"/>
              <a:t>"Lo mejor que son mis notas, </a:t>
            </a:r>
            <a:r>
              <a:rPr lang="es-GT" dirty="0" smtClean="0"/>
              <a:t/>
            </a:r>
            <a:br>
              <a:rPr lang="es-GT" dirty="0" smtClean="0"/>
            </a:br>
            <a:r>
              <a:rPr lang="es-GT" dirty="0" smtClean="0"/>
              <a:t>lo </a:t>
            </a:r>
            <a:r>
              <a:rPr lang="es-GT" dirty="0"/>
              <a:t>más mi </a:t>
            </a:r>
            <a:r>
              <a:rPr lang="es-GT" dirty="0" smtClean="0"/>
              <a:t>Mamá </a:t>
            </a:r>
            <a:r>
              <a:rPr lang="es-GT" dirty="0"/>
              <a:t>me ama</a:t>
            </a:r>
            <a:r>
              <a:rPr lang="es-GT" dirty="0" smtClean="0"/>
              <a:t>.”</a:t>
            </a:r>
            <a:endParaRPr lang="en-US" dirty="0"/>
          </a:p>
          <a:p>
            <a:pPr lvl="2" eaLnBrk="0">
              <a:lnSpc>
                <a:spcPct val="95000"/>
              </a:lnSpc>
              <a:spcBef>
                <a:spcPts val="600"/>
              </a:spcBef>
            </a:pPr>
            <a:r>
              <a:rPr lang="es-GT" dirty="0"/>
              <a:t>"Si saco la basura más seguido, </a:t>
            </a:r>
            <a:r>
              <a:rPr lang="es-GT" dirty="0" smtClean="0"/>
              <a:t/>
            </a:r>
            <a:br>
              <a:rPr lang="es-GT" dirty="0" smtClean="0"/>
            </a:br>
            <a:r>
              <a:rPr lang="es-GT" dirty="0" smtClean="0"/>
              <a:t>mi Papá </a:t>
            </a:r>
            <a:r>
              <a:rPr lang="es-GT" dirty="0"/>
              <a:t>me amará más</a:t>
            </a:r>
            <a:r>
              <a:rPr lang="es-GT" dirty="0" smtClean="0"/>
              <a:t>."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159977" y="2236470"/>
            <a:ext cx="3021623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Romanos 15:7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200" r="12165"/>
          <a:stretch/>
        </p:blipFill>
        <p:spPr bwMode="auto">
          <a:xfrm>
            <a:off x="6781800" y="990601"/>
            <a:ext cx="1760058" cy="175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215900" sx="104000" sy="104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04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77724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sz="3600" b="1" u="sng" dirty="0" smtClean="0">
                <a:solidFill>
                  <a:srgbClr val="0066FF"/>
                </a:solidFill>
              </a:rPr>
              <a:t>Aceptación </a:t>
            </a: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None/>
            </a:pPr>
            <a:r>
              <a:rPr lang="es-GT" b="1" dirty="0">
                <a:solidFill>
                  <a:srgbClr val="0066FF"/>
                </a:solidFill>
              </a:rPr>
              <a:t>	</a:t>
            </a:r>
            <a:r>
              <a:rPr lang="es-GT" b="1" dirty="0" smtClean="0">
                <a:solidFill>
                  <a:schemeClr val="accent6">
                    <a:lumMod val="75000"/>
                  </a:schemeClr>
                </a:solidFill>
              </a:rPr>
              <a:t>- El </a:t>
            </a:r>
            <a:r>
              <a:rPr lang="es-GT" b="1" dirty="0">
                <a:solidFill>
                  <a:schemeClr val="accent6">
                    <a:lumMod val="75000"/>
                  </a:schemeClr>
                </a:solidFill>
              </a:rPr>
              <a:t>Hijo Obtiene </a:t>
            </a:r>
            <a:r>
              <a:rPr lang="es-GT" b="1" u="sng" dirty="0" smtClean="0">
                <a:solidFill>
                  <a:schemeClr val="accent6">
                    <a:lumMod val="75000"/>
                  </a:schemeClr>
                </a:solidFill>
              </a:rPr>
              <a:t>Seguridad</a:t>
            </a:r>
            <a:endParaRPr lang="es-GT" sz="1800" b="1" dirty="0" smtClean="0"/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GT" dirty="0" smtClean="0"/>
              <a:t>Cuando </a:t>
            </a:r>
            <a:r>
              <a:rPr lang="es-GT" dirty="0"/>
              <a:t>hacemos lo bueno, </a:t>
            </a:r>
            <a:r>
              <a:rPr lang="es-GT" dirty="0" smtClean="0"/>
              <a:t/>
            </a:r>
            <a:br>
              <a:rPr lang="es-GT" dirty="0" smtClean="0"/>
            </a:br>
            <a:r>
              <a:rPr lang="es-GT" dirty="0" smtClean="0"/>
              <a:t>todos lo </a:t>
            </a:r>
            <a:r>
              <a:rPr lang="es-GT" dirty="0"/>
              <a:t>notan.</a:t>
            </a:r>
            <a:endParaRPr lang="en-US" dirty="0"/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r>
              <a:rPr lang="es-GT" sz="4400" b="1" dirty="0" smtClean="0"/>
              <a:t> </a:t>
            </a:r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GT" dirty="0" smtClean="0"/>
              <a:t>No </a:t>
            </a:r>
            <a:r>
              <a:rPr lang="es-GT" dirty="0"/>
              <a:t>debemos reconocer </a:t>
            </a:r>
            <a:r>
              <a:rPr lang="es-GT" dirty="0">
                <a:solidFill>
                  <a:schemeClr val="accent6">
                    <a:lumMod val="75000"/>
                  </a:schemeClr>
                </a:solidFill>
              </a:rPr>
              <a:t>los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éxitos </a:t>
            </a:r>
            <a:b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GT" dirty="0" smtClean="0"/>
              <a:t>de </a:t>
            </a:r>
            <a:r>
              <a:rPr lang="es-GT" dirty="0"/>
              <a:t>nuestros hijos tanto como </a:t>
            </a:r>
            <a:r>
              <a:rPr lang="es-GT" dirty="0">
                <a:solidFill>
                  <a:srgbClr val="0066FF"/>
                </a:solidFill>
              </a:rPr>
              <a:t>el esfuerzo </a:t>
            </a:r>
            <a:r>
              <a:rPr lang="es-GT" dirty="0" smtClean="0">
                <a:solidFill>
                  <a:srgbClr val="0066FF"/>
                </a:solidFill>
              </a:rPr>
              <a:t> </a:t>
            </a:r>
            <a:br>
              <a:rPr lang="es-GT" dirty="0" smtClean="0">
                <a:solidFill>
                  <a:srgbClr val="0066FF"/>
                </a:solidFill>
              </a:rPr>
            </a:br>
            <a:r>
              <a:rPr lang="es-GT" dirty="0" smtClean="0"/>
              <a:t>que </a:t>
            </a:r>
            <a:r>
              <a:rPr lang="es-GT" dirty="0"/>
              <a:t>hicieron para lograr todo lo que logran</a:t>
            </a:r>
            <a:r>
              <a:rPr lang="es-GT" dirty="0" smtClean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59977" y="3101340"/>
            <a:ext cx="2107223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1 Juan 4:18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200" r="12165"/>
          <a:stretch/>
        </p:blipFill>
        <p:spPr bwMode="auto">
          <a:xfrm>
            <a:off x="6781800" y="990601"/>
            <a:ext cx="1760058" cy="175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215900" sx="104000" sy="104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285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77724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sz="3600" b="1" u="sng" dirty="0">
                <a:solidFill>
                  <a:srgbClr val="0066FF"/>
                </a:solidFill>
              </a:rPr>
              <a:t>Aceptación </a:t>
            </a: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None/>
            </a:pPr>
            <a:r>
              <a:rPr lang="es-GT" b="1" dirty="0" smtClean="0">
                <a:solidFill>
                  <a:srgbClr val="0066FF"/>
                </a:solidFill>
              </a:rPr>
              <a:t>	</a:t>
            </a:r>
            <a:r>
              <a:rPr lang="es-GT" b="1" dirty="0" smtClean="0">
                <a:solidFill>
                  <a:schemeClr val="accent6">
                    <a:lumMod val="75000"/>
                  </a:schemeClr>
                </a:solidFill>
              </a:rPr>
              <a:t>- El Hijo Obtiene </a:t>
            </a:r>
            <a:r>
              <a:rPr lang="es-GT" b="1" u="sng" dirty="0" smtClean="0">
                <a:solidFill>
                  <a:schemeClr val="accent6">
                    <a:lumMod val="75000"/>
                  </a:schemeClr>
                </a:solidFill>
              </a:rPr>
              <a:t>Seguridad</a:t>
            </a:r>
            <a:endParaRPr lang="es-GT" sz="1800" b="1" dirty="0" smtClean="0"/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GT" dirty="0"/>
              <a:t>Cómprales un helado, </a:t>
            </a:r>
            <a:r>
              <a:rPr lang="es-GT" dirty="0" smtClean="0"/>
              <a:t>aun </a:t>
            </a:r>
            <a:br>
              <a:rPr lang="es-GT" dirty="0" smtClean="0"/>
            </a:br>
            <a:r>
              <a:rPr lang="es-GT" dirty="0" smtClean="0"/>
              <a:t>cuando </a:t>
            </a:r>
            <a:r>
              <a:rPr lang="es-GT" u="sng" dirty="0" smtClean="0">
                <a:solidFill>
                  <a:schemeClr val="accent6">
                    <a:lumMod val="75000"/>
                  </a:schemeClr>
                </a:solidFill>
              </a:rPr>
              <a:t>no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GT" dirty="0">
                <a:solidFill>
                  <a:schemeClr val="accent6">
                    <a:lumMod val="75000"/>
                  </a:schemeClr>
                </a:solidFill>
              </a:rPr>
              <a:t>ganaron </a:t>
            </a:r>
            <a:r>
              <a:rPr lang="es-GT" dirty="0"/>
              <a:t>el partido.</a:t>
            </a:r>
            <a:endParaRPr lang="en-US" dirty="0"/>
          </a:p>
          <a:p>
            <a:pPr lvl="1" eaLnBrk="0">
              <a:tabLst>
                <a:tab pos="1428750" algn="l"/>
              </a:tabLst>
            </a:pPr>
            <a:r>
              <a:rPr lang="es-GT" dirty="0" smtClean="0"/>
              <a:t>** Hay lugar para </a:t>
            </a:r>
            <a:r>
              <a:rPr lang="es-GT" dirty="0" smtClean="0">
                <a:solidFill>
                  <a:srgbClr val="0066FF"/>
                </a:solidFill>
              </a:rPr>
              <a:t>premiación,</a:t>
            </a:r>
            <a:r>
              <a:rPr lang="es-GT" dirty="0" smtClean="0"/>
              <a:t> pero </a:t>
            </a:r>
            <a:br>
              <a:rPr lang="es-GT" dirty="0" smtClean="0"/>
            </a:br>
            <a:r>
              <a:rPr lang="es-GT" dirty="0" smtClean="0"/>
              <a:t>	no debe ser la medida de nuestra </a:t>
            </a:r>
            <a:br>
              <a:rPr lang="es-GT" dirty="0" smtClean="0"/>
            </a:br>
            <a:r>
              <a:rPr lang="es-GT" dirty="0" smtClean="0"/>
              <a:t>	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aprobación.</a:t>
            </a:r>
          </a:p>
          <a:p>
            <a:pPr marL="457200" lvl="1" indent="0" eaLnBrk="0">
              <a:buNone/>
            </a:pPr>
            <a:r>
              <a:rPr lang="es-GT" b="1" dirty="0" smtClean="0"/>
              <a:t> </a:t>
            </a:r>
            <a:endParaRPr lang="es-GT" dirty="0" smtClean="0"/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endParaRPr lang="es-GT" dirty="0"/>
          </a:p>
        </p:txBody>
      </p:sp>
      <p:sp>
        <p:nvSpPr>
          <p:cNvPr id="5" name="Rounded Rectangle 4"/>
          <p:cNvSpPr/>
          <p:nvPr/>
        </p:nvSpPr>
        <p:spPr>
          <a:xfrm>
            <a:off x="2667000" y="4674870"/>
            <a:ext cx="31242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Salmo </a:t>
            </a: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139:13-18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200" r="12165"/>
          <a:stretch/>
        </p:blipFill>
        <p:spPr bwMode="auto">
          <a:xfrm>
            <a:off x="6781800" y="990601"/>
            <a:ext cx="1760058" cy="175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215900" sx="104000" sy="104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75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77724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2"/>
            </a:pPr>
            <a:r>
              <a:rPr lang="es-ES" sz="3600" b="1" u="sng" dirty="0" smtClean="0">
                <a:solidFill>
                  <a:srgbClr val="0066FF"/>
                </a:solidFill>
              </a:rPr>
              <a:t>Afirmación</a:t>
            </a:r>
            <a:r>
              <a:rPr lang="es-ES" sz="3600" b="1" dirty="0" smtClean="0">
                <a:solidFill>
                  <a:srgbClr val="0066FF"/>
                </a:solidFill>
              </a:rPr>
              <a:t> </a:t>
            </a: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sz="3600" b="1" dirty="0">
                <a:solidFill>
                  <a:srgbClr val="0066FF"/>
                </a:solidFill>
              </a:rPr>
              <a:t>	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- El Hijo Obtiene </a:t>
            </a:r>
            <a:r>
              <a:rPr lang="es-ES" b="1" u="sng" dirty="0" smtClean="0">
                <a:solidFill>
                  <a:schemeClr val="accent6">
                    <a:lumMod val="75000"/>
                  </a:schemeClr>
                </a:solidFill>
              </a:rPr>
              <a:t>Autenticidad</a:t>
            </a:r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ES" dirty="0" smtClean="0">
                <a:solidFill>
                  <a:srgbClr val="0066FF"/>
                </a:solidFill>
              </a:rPr>
              <a:t>Afirmar</a:t>
            </a:r>
            <a:r>
              <a:rPr lang="es-ES" dirty="0" smtClean="0"/>
              <a:t> </a:t>
            </a:r>
            <a:r>
              <a:rPr lang="es-ES" dirty="0"/>
              <a:t>= Asegurar, confirmar,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afianzar</a:t>
            </a:r>
            <a:endParaRPr lang="es-ES" dirty="0"/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sz="4000" dirty="0" smtClean="0"/>
              <a:t> </a:t>
            </a:r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Tenemos </a:t>
            </a:r>
            <a:r>
              <a:rPr lang="es-ES" dirty="0"/>
              <a:t>que tratar con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las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emociones primero</a:t>
            </a:r>
            <a:r>
              <a:rPr lang="es-ES" dirty="0"/>
              <a:t>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y </a:t>
            </a:r>
            <a:r>
              <a:rPr lang="es-ES" dirty="0"/>
              <a:t>luego tratar con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el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asunto a la mano.</a:t>
            </a:r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Sé </a:t>
            </a:r>
            <a:r>
              <a:rPr lang="es-ES" dirty="0"/>
              <a:t>emocional con ellos.</a:t>
            </a:r>
            <a:endParaRPr lang="es-ES" sz="3600" dirty="0"/>
          </a:p>
          <a:p>
            <a:pPr marL="457200" lvl="1" indent="0" eaLnBrk="0">
              <a:buNone/>
            </a:pPr>
            <a:r>
              <a:rPr lang="es-GT" dirty="0" smtClean="0"/>
              <a:t> </a:t>
            </a:r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endParaRPr lang="es-GT" dirty="0"/>
          </a:p>
        </p:txBody>
      </p:sp>
      <p:sp>
        <p:nvSpPr>
          <p:cNvPr id="5" name="Rounded Rectangle 4"/>
          <p:cNvSpPr/>
          <p:nvPr/>
        </p:nvSpPr>
        <p:spPr>
          <a:xfrm>
            <a:off x="2145030" y="3150870"/>
            <a:ext cx="31242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Romanos 12:15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4" y="1032510"/>
            <a:ext cx="1914525" cy="1914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95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0010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3"/>
            </a:pPr>
            <a:r>
              <a:rPr lang="es-ES" sz="3600" b="1" u="sng" dirty="0" smtClean="0">
                <a:solidFill>
                  <a:srgbClr val="0066FF"/>
                </a:solidFill>
              </a:rPr>
              <a:t>Apreciación </a:t>
            </a: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sz="3600" dirty="0" smtClean="0">
                <a:solidFill>
                  <a:srgbClr val="0066FF"/>
                </a:solidFill>
              </a:rPr>
              <a:t>	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- El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Hijo Obtiene </a:t>
            </a:r>
            <a:r>
              <a:rPr lang="es-ES" b="1" u="sng" dirty="0" smtClean="0">
                <a:solidFill>
                  <a:schemeClr val="accent6">
                    <a:lumMod val="75000"/>
                  </a:schemeClr>
                </a:solidFill>
              </a:rPr>
              <a:t>Significado</a:t>
            </a:r>
            <a:endParaRPr lang="es-ES" b="1" u="sng" dirty="0">
              <a:solidFill>
                <a:schemeClr val="accent6">
                  <a:lumMod val="75000"/>
                </a:schemeClr>
              </a:solidFill>
            </a:endParaRPr>
          </a:p>
          <a:p>
            <a:pPr lvl="1" eaLnBrk="0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4800" b="1" dirty="0" smtClean="0"/>
              <a:t>  </a:t>
            </a:r>
            <a:endParaRPr lang="es-ES" sz="4800" b="1" dirty="0"/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Pablo </a:t>
            </a:r>
            <a:r>
              <a:rPr lang="es-ES" dirty="0"/>
              <a:t>siempre expresaba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su </a:t>
            </a:r>
            <a:r>
              <a:rPr lang="es-ES" dirty="0"/>
              <a:t>aprecio por los hermanos </a:t>
            </a:r>
            <a:r>
              <a:rPr lang="es-ES" dirty="0">
                <a:solidFill>
                  <a:srgbClr val="0066FF"/>
                </a:solidFill>
              </a:rPr>
              <a:t>PRIMERO.</a:t>
            </a:r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Por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cada comentario negativo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dirty="0" smtClean="0"/>
              <a:t>que </a:t>
            </a:r>
            <a:r>
              <a:rPr lang="es-ES" dirty="0"/>
              <a:t>un </a:t>
            </a:r>
            <a:r>
              <a:rPr lang="es-ES" dirty="0" smtClean="0"/>
              <a:t>niño </a:t>
            </a:r>
            <a:r>
              <a:rPr lang="es-ES" dirty="0"/>
              <a:t>escucha, se dice que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solidFill>
                  <a:srgbClr val="0066FF"/>
                </a:solidFill>
              </a:rPr>
              <a:t>requiere </a:t>
            </a:r>
            <a:r>
              <a:rPr lang="es-ES" dirty="0">
                <a:solidFill>
                  <a:srgbClr val="0066FF"/>
                </a:solidFill>
              </a:rPr>
              <a:t>20 comentarios positivos </a:t>
            </a:r>
            <a:r>
              <a:rPr lang="es-ES" dirty="0" smtClean="0">
                <a:solidFill>
                  <a:srgbClr val="0066FF"/>
                </a:solidFill>
              </a:rPr>
              <a:t/>
            </a:r>
            <a:br>
              <a:rPr lang="es-ES" dirty="0" smtClean="0">
                <a:solidFill>
                  <a:srgbClr val="0066FF"/>
                </a:solidFill>
              </a:rPr>
            </a:br>
            <a:r>
              <a:rPr lang="es-ES" dirty="0" smtClean="0"/>
              <a:t>para contrarrestarlo.</a:t>
            </a:r>
            <a:endParaRPr lang="es-ES" dirty="0"/>
          </a:p>
        </p:txBody>
      </p:sp>
      <p:sp>
        <p:nvSpPr>
          <p:cNvPr id="5" name="Rounded Rectangle 4"/>
          <p:cNvSpPr/>
          <p:nvPr/>
        </p:nvSpPr>
        <p:spPr>
          <a:xfrm>
            <a:off x="1676400" y="2236470"/>
            <a:ext cx="250317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Romanos </a:t>
            </a: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1:8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9" r="14009"/>
          <a:stretch/>
        </p:blipFill>
        <p:spPr>
          <a:xfrm>
            <a:off x="6934200" y="990600"/>
            <a:ext cx="1828800" cy="22577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6136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0010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3"/>
            </a:pPr>
            <a:r>
              <a:rPr lang="es-ES" sz="3600" b="1" u="sng" dirty="0" smtClean="0">
                <a:solidFill>
                  <a:srgbClr val="0066FF"/>
                </a:solidFill>
              </a:rPr>
              <a:t>Apreciación </a:t>
            </a: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sz="3600" dirty="0" smtClean="0">
                <a:solidFill>
                  <a:srgbClr val="0066FF"/>
                </a:solidFill>
              </a:rPr>
              <a:t>	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- El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Hijo Obtiene </a:t>
            </a:r>
            <a:r>
              <a:rPr lang="es-ES" b="1" u="sng" dirty="0" smtClean="0">
                <a:solidFill>
                  <a:schemeClr val="accent6">
                    <a:lumMod val="75000"/>
                  </a:schemeClr>
                </a:solidFill>
              </a:rPr>
              <a:t>Significado</a:t>
            </a:r>
            <a:endParaRPr lang="es-ES" b="1" u="sng" dirty="0">
              <a:solidFill>
                <a:schemeClr val="accent6">
                  <a:lumMod val="75000"/>
                </a:schemeClr>
              </a:solidFill>
            </a:endParaRPr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Cuando </a:t>
            </a:r>
            <a:r>
              <a:rPr lang="es-ES" dirty="0"/>
              <a:t>los </a:t>
            </a:r>
            <a:r>
              <a:rPr lang="es-ES" dirty="0" smtClean="0"/>
              <a:t>hijos </a:t>
            </a:r>
            <a:r>
              <a:rPr lang="es-ES" dirty="0"/>
              <a:t>viven con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el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aprecio y la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adoración, </a:t>
            </a:r>
            <a:b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dirty="0" smtClean="0"/>
              <a:t>aprenden </a:t>
            </a:r>
            <a:r>
              <a:rPr lang="es-ES" dirty="0"/>
              <a:t>el valor de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solidFill>
                  <a:srgbClr val="0066FF"/>
                </a:solidFill>
              </a:rPr>
              <a:t>la apreciación. </a:t>
            </a:r>
            <a:endParaRPr lang="es-GT" dirty="0" smtClean="0">
              <a:solidFill>
                <a:srgbClr val="0066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9" r="14009"/>
          <a:stretch/>
        </p:blipFill>
        <p:spPr>
          <a:xfrm>
            <a:off x="6934200" y="990600"/>
            <a:ext cx="1828800" cy="22577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4385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0010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4"/>
            </a:pPr>
            <a:r>
              <a:rPr lang="es-ES" sz="3600" b="1" u="sng" dirty="0">
                <a:solidFill>
                  <a:srgbClr val="0066FF"/>
                </a:solidFill>
              </a:rPr>
              <a:t>Accesibilidad </a:t>
            </a:r>
            <a:endParaRPr lang="es-ES" sz="3600" b="1" u="sng" dirty="0" smtClean="0">
              <a:solidFill>
                <a:srgbClr val="0066FF"/>
              </a:solidFill>
            </a:endParaRPr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	-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El Hijo Obtiene </a:t>
            </a:r>
            <a:r>
              <a:rPr lang="es-ES" b="1" u="sng" dirty="0">
                <a:solidFill>
                  <a:schemeClr val="accent6">
                    <a:lumMod val="75000"/>
                  </a:schemeClr>
                </a:solidFill>
              </a:rPr>
              <a:t>Importancia</a:t>
            </a:r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ES" dirty="0" smtClean="0">
                <a:solidFill>
                  <a:srgbClr val="0066FF"/>
                </a:solidFill>
              </a:rPr>
              <a:t>Sea </a:t>
            </a:r>
            <a:r>
              <a:rPr lang="es-ES" dirty="0">
                <a:solidFill>
                  <a:srgbClr val="0066FF"/>
                </a:solidFill>
              </a:rPr>
              <a:t>disponible </a:t>
            </a:r>
            <a:r>
              <a:rPr lang="es-ES" dirty="0"/>
              <a:t>para sus hijos.</a:t>
            </a:r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ES" dirty="0" smtClean="0">
                <a:solidFill>
                  <a:srgbClr val="0066FF"/>
                </a:solidFill>
              </a:rPr>
              <a:t>Sea </a:t>
            </a:r>
            <a:r>
              <a:rPr lang="es-ES" dirty="0">
                <a:solidFill>
                  <a:srgbClr val="0066FF"/>
                </a:solidFill>
              </a:rPr>
              <a:t>accesible.</a:t>
            </a:r>
          </a:p>
          <a:p>
            <a:pPr lvl="1" eaLnBrk="0">
              <a:lnSpc>
                <a:spcPct val="90000"/>
              </a:lnSpc>
              <a:spcBef>
                <a:spcPts val="600"/>
              </a:spcBef>
            </a:pPr>
            <a:r>
              <a:rPr lang="es-ES" dirty="0" smtClean="0"/>
              <a:t>En </a:t>
            </a:r>
            <a:r>
              <a:rPr lang="es-ES" dirty="0"/>
              <a:t>un grupo de 300 alumnos de </a:t>
            </a:r>
            <a:r>
              <a:rPr lang="es-ES" dirty="0" err="1" smtClean="0"/>
              <a:t>1ro</a:t>
            </a:r>
            <a:r>
              <a:rPr lang="es-ES" dirty="0" smtClean="0"/>
              <a:t> </a:t>
            </a:r>
            <a:r>
              <a:rPr lang="es-ES" dirty="0"/>
              <a:t>y </a:t>
            </a:r>
            <a:r>
              <a:rPr lang="es-ES" dirty="0" err="1" smtClean="0"/>
              <a:t>2do</a:t>
            </a:r>
            <a:r>
              <a:rPr lang="es-ES" dirty="0" smtClean="0"/>
              <a:t> Básico </a:t>
            </a:r>
            <a:r>
              <a:rPr lang="es-ES" dirty="0"/>
              <a:t>en un pueblo promedio en los Estados Unidos, el padre de la familia pasaba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un promedio de 7.5 minutos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por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semana en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conversación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enfocada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con </a:t>
            </a:r>
            <a:r>
              <a:rPr lang="es-ES" dirty="0"/>
              <a:t>sus hijos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914400"/>
            <a:ext cx="1809751" cy="2083783"/>
          </a:xfrm>
          <a:prstGeom prst="rect">
            <a:avLst/>
          </a:prstGeom>
          <a:ln w="92075">
            <a:solidFill>
              <a:schemeClr val="bg1"/>
            </a:solidFill>
            <a:miter lim="800000"/>
            <a:headEnd/>
            <a:tailEnd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49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0010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4"/>
            </a:pPr>
            <a:r>
              <a:rPr lang="es-ES" sz="3600" b="1" u="sng" dirty="0">
                <a:solidFill>
                  <a:srgbClr val="0066FF"/>
                </a:solidFill>
              </a:rPr>
              <a:t>Accesibilidad </a:t>
            </a:r>
            <a:endParaRPr lang="es-ES" sz="3600" b="1" u="sng" dirty="0" smtClean="0">
              <a:solidFill>
                <a:srgbClr val="0066FF"/>
              </a:solidFill>
            </a:endParaRPr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	-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El Hijo Obtiene </a:t>
            </a:r>
            <a:r>
              <a:rPr lang="es-ES" b="1" u="sng" dirty="0">
                <a:solidFill>
                  <a:schemeClr val="accent6">
                    <a:lumMod val="75000"/>
                  </a:schemeClr>
                </a:solidFill>
              </a:rPr>
              <a:t>Importancia</a:t>
            </a:r>
          </a:p>
          <a:p>
            <a:pPr lvl="1" eaLnBrk="0">
              <a:lnSpc>
                <a:spcPct val="85000"/>
              </a:lnSpc>
              <a:spcBef>
                <a:spcPts val="600"/>
              </a:spcBef>
            </a:pPr>
            <a:r>
              <a:rPr lang="es-ES" dirty="0" smtClean="0"/>
              <a:t>En </a:t>
            </a:r>
            <a:r>
              <a:rPr lang="es-ES" dirty="0"/>
              <a:t>otro estudio en el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Sur </a:t>
            </a:r>
            <a:r>
              <a:rPr lang="es-ES" dirty="0"/>
              <a:t>de </a:t>
            </a:r>
            <a:r>
              <a:rPr lang="es-ES" dirty="0" smtClean="0"/>
              <a:t>Michigan</a:t>
            </a:r>
            <a:r>
              <a:rPr lang="es-ES" dirty="0"/>
              <a:t>, pusieron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micrófonos </a:t>
            </a:r>
            <a:r>
              <a:rPr lang="es-ES" dirty="0"/>
              <a:t>en 100 </a:t>
            </a:r>
            <a:r>
              <a:rPr lang="es-ES" dirty="0" smtClean="0"/>
              <a:t>niños pre-escolares</a:t>
            </a:r>
            <a:r>
              <a:rPr lang="es-ES" dirty="0"/>
              <a:t>.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El </a:t>
            </a:r>
            <a:r>
              <a:rPr lang="es-ES" dirty="0"/>
              <a:t>padre de la familia </a:t>
            </a:r>
            <a:r>
              <a:rPr lang="es-ES" dirty="0" smtClean="0"/>
              <a:t>pasó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un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promedio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de 37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segundos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por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día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hablando con sus hijos.</a:t>
            </a:r>
          </a:p>
          <a:p>
            <a:pPr lvl="1" eaLnBrk="0">
              <a:lnSpc>
                <a:spcPct val="85000"/>
              </a:lnSpc>
              <a:spcBef>
                <a:spcPts val="600"/>
              </a:spcBef>
            </a:pPr>
            <a:r>
              <a:rPr lang="es-ES" dirty="0" smtClean="0"/>
              <a:t>Pase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tiempo divertido </a:t>
            </a:r>
            <a:r>
              <a:rPr lang="es-ES" dirty="0"/>
              <a:t>con sus hijos.</a:t>
            </a:r>
          </a:p>
          <a:p>
            <a:pPr marL="457200" lvl="1" indent="0" eaLnBrk="0">
              <a:lnSpc>
                <a:spcPct val="85000"/>
              </a:lnSpc>
              <a:spcBef>
                <a:spcPts val="600"/>
              </a:spcBef>
              <a:buNone/>
            </a:pPr>
            <a:r>
              <a:rPr lang="es-ES" sz="4000" dirty="0" smtClean="0"/>
              <a:t> </a:t>
            </a:r>
            <a:endParaRPr lang="es-ES" sz="4000" dirty="0"/>
          </a:p>
          <a:p>
            <a:pPr lvl="1" eaLnBrk="0">
              <a:lnSpc>
                <a:spcPct val="85000"/>
              </a:lnSpc>
              <a:spcBef>
                <a:spcPts val="600"/>
              </a:spcBef>
            </a:pPr>
            <a:r>
              <a:rPr lang="es-ES" dirty="0" smtClean="0"/>
              <a:t>Tome </a:t>
            </a:r>
            <a:r>
              <a:rPr lang="es-ES" dirty="0"/>
              <a:t>un paso en el mundo de </a:t>
            </a:r>
            <a:r>
              <a:rPr lang="es-ES" dirty="0" smtClean="0"/>
              <a:t>ellos.</a:t>
            </a:r>
            <a:endParaRPr lang="es-E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914400"/>
            <a:ext cx="1809751" cy="2083783"/>
          </a:xfrm>
          <a:prstGeom prst="rect">
            <a:avLst/>
          </a:prstGeom>
          <a:ln w="92075">
            <a:solidFill>
              <a:schemeClr val="bg1"/>
            </a:solidFill>
            <a:miter lim="800000"/>
            <a:headEnd/>
            <a:tailEnd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133600" y="4697730"/>
            <a:ext cx="31242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Eclesiastés 3:1-8 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76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0010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5"/>
            </a:pPr>
            <a:r>
              <a:rPr lang="es-ES" sz="3600" b="1" u="sng" dirty="0">
                <a:solidFill>
                  <a:srgbClr val="0066FF"/>
                </a:solidFill>
              </a:rPr>
              <a:t>Afecto </a:t>
            </a:r>
            <a:endParaRPr lang="es-ES" sz="3600" b="1" u="sng" dirty="0" smtClean="0">
              <a:solidFill>
                <a:srgbClr val="0066FF"/>
              </a:solidFill>
            </a:endParaRP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b="1" dirty="0">
                <a:solidFill>
                  <a:srgbClr val="0066FF"/>
                </a:solidFill>
              </a:rPr>
              <a:t>	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El Hijo Obtiene </a:t>
            </a:r>
            <a:r>
              <a:rPr lang="es-ES" b="1" u="sng" dirty="0">
                <a:solidFill>
                  <a:schemeClr val="accent6">
                    <a:lumMod val="75000"/>
                  </a:schemeClr>
                </a:solidFill>
              </a:rPr>
              <a:t>Amor</a:t>
            </a:r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sz="4000" dirty="0" smtClean="0"/>
              <a:t> </a:t>
            </a:r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ES" dirty="0" smtClean="0">
                <a:solidFill>
                  <a:srgbClr val="0066FF"/>
                </a:solidFill>
              </a:rPr>
              <a:t>Verbalmente</a:t>
            </a:r>
            <a:endParaRPr lang="es-ES" dirty="0">
              <a:solidFill>
                <a:srgbClr val="0066FF"/>
              </a:solidFill>
            </a:endParaRPr>
          </a:p>
          <a:p>
            <a:pPr lvl="2" eaLnBrk="0">
              <a:lnSpc>
                <a:spcPct val="95000"/>
              </a:lnSpc>
              <a:spcBef>
                <a:spcPts val="600"/>
              </a:spcBef>
            </a:pPr>
            <a:r>
              <a:rPr lang="es-ES" sz="2800" dirty="0" smtClean="0"/>
              <a:t>"</a:t>
            </a:r>
            <a:r>
              <a:rPr lang="es-ES" sz="2800" dirty="0"/>
              <a:t>Te amo" "Te quiero" "i TE </a:t>
            </a:r>
            <a:r>
              <a:rPr lang="es-ES" sz="2800" dirty="0" err="1"/>
              <a:t>AM0</a:t>
            </a:r>
            <a:r>
              <a:rPr lang="es-ES" sz="2800" dirty="0" smtClean="0"/>
              <a:t>!</a:t>
            </a:r>
          </a:p>
          <a:p>
            <a:pPr lvl="2" eaLnBrk="0">
              <a:lnSpc>
                <a:spcPct val="95000"/>
              </a:lnSpc>
              <a:spcBef>
                <a:spcPts val="600"/>
              </a:spcBef>
            </a:pPr>
            <a:r>
              <a:rPr lang="es-ES" sz="2800" dirty="0" smtClean="0"/>
              <a:t>Con </a:t>
            </a:r>
            <a:r>
              <a:rPr lang="es-ES" sz="2800" dirty="0"/>
              <a:t>los </a:t>
            </a:r>
            <a:r>
              <a:rPr lang="es-ES" sz="2800" dirty="0" smtClean="0"/>
              <a:t>jóvenes, </a:t>
            </a:r>
            <a:r>
              <a:rPr lang="es-ES" sz="2800" dirty="0"/>
              <a:t>si quiere que sepan 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 smtClean="0"/>
              <a:t>que está sangrando...</a:t>
            </a:r>
            <a:br>
              <a:rPr lang="es-ES" sz="2800" dirty="0" smtClean="0"/>
            </a:br>
            <a:r>
              <a:rPr lang="es-ES" sz="2800" dirty="0" smtClean="0">
                <a:solidFill>
                  <a:schemeClr val="accent6">
                    <a:lumMod val="75000"/>
                  </a:schemeClr>
                </a:solidFill>
              </a:rPr>
              <a:t>¡tiene </a:t>
            </a:r>
            <a:r>
              <a:rPr lang="es-ES" sz="2800" dirty="0">
                <a:solidFill>
                  <a:schemeClr val="accent6">
                    <a:lumMod val="75000"/>
                  </a:schemeClr>
                </a:solidFill>
              </a:rPr>
              <a:t>que tener </a:t>
            </a:r>
            <a:r>
              <a:rPr lang="es-ES" sz="2800" dirty="0" smtClean="0">
                <a:solidFill>
                  <a:schemeClr val="accent6">
                    <a:lumMod val="75000"/>
                  </a:schemeClr>
                </a:solidFill>
              </a:rPr>
              <a:t>una hemorragia!</a:t>
            </a:r>
          </a:p>
          <a:p>
            <a:pPr lvl="2" eaLnBrk="0">
              <a:lnSpc>
                <a:spcPct val="95000"/>
              </a:lnSpc>
              <a:spcBef>
                <a:spcPts val="600"/>
              </a:spcBef>
            </a:pPr>
            <a:r>
              <a:rPr lang="es-ES" sz="2800" dirty="0" err="1" smtClean="0">
                <a:solidFill>
                  <a:srgbClr val="0066FF"/>
                </a:solidFill>
              </a:rPr>
              <a:t>iLlévelo</a:t>
            </a:r>
            <a:r>
              <a:rPr lang="es-ES" sz="2800" dirty="0" smtClean="0">
                <a:solidFill>
                  <a:srgbClr val="0066FF"/>
                </a:solidFill>
              </a:rPr>
              <a:t> </a:t>
            </a:r>
            <a:r>
              <a:rPr lang="es-ES" sz="2800" dirty="0">
                <a:solidFill>
                  <a:srgbClr val="0066FF"/>
                </a:solidFill>
              </a:rPr>
              <a:t>a un extremo! — </a:t>
            </a:r>
            <a:r>
              <a:rPr lang="es-ES" sz="2800" dirty="0" smtClean="0">
                <a:solidFill>
                  <a:srgbClr val="0066FF"/>
                </a:solidFill>
              </a:rPr>
              <a:t>¡Exagérelo!</a:t>
            </a:r>
            <a:endParaRPr lang="es-ES" sz="2800" dirty="0">
              <a:solidFill>
                <a:srgbClr val="0066FF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05990" y="2108835"/>
            <a:ext cx="22098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Juan 15:12	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2108835"/>
            <a:ext cx="22098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1 Juan 4:7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4" y="1076325"/>
            <a:ext cx="1971675" cy="1971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60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0010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5"/>
            </a:pPr>
            <a:r>
              <a:rPr lang="es-ES" sz="3600" b="1" u="sng" dirty="0">
                <a:solidFill>
                  <a:srgbClr val="0066FF"/>
                </a:solidFill>
              </a:rPr>
              <a:t>Afecto </a:t>
            </a:r>
            <a:endParaRPr lang="es-ES" sz="3600" b="1" u="sng" dirty="0" smtClean="0">
              <a:solidFill>
                <a:srgbClr val="0066FF"/>
              </a:solidFill>
            </a:endParaRP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b="1" dirty="0">
                <a:solidFill>
                  <a:srgbClr val="0066FF"/>
                </a:solidFill>
              </a:rPr>
              <a:t>	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El Hijo Obtiene </a:t>
            </a:r>
            <a:r>
              <a:rPr lang="es-ES" b="1" u="sng" dirty="0">
                <a:solidFill>
                  <a:schemeClr val="accent6">
                    <a:lumMod val="75000"/>
                  </a:schemeClr>
                </a:solidFill>
              </a:rPr>
              <a:t>Amor</a:t>
            </a:r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ES" dirty="0" smtClean="0">
                <a:solidFill>
                  <a:srgbClr val="0066FF"/>
                </a:solidFill>
              </a:rPr>
              <a:t>Físicamente </a:t>
            </a:r>
            <a:endParaRPr lang="es-ES" dirty="0">
              <a:solidFill>
                <a:srgbClr val="0066FF"/>
              </a:solidFill>
            </a:endParaRPr>
          </a:p>
          <a:p>
            <a:pPr lvl="2" eaLnBrk="0">
              <a:lnSpc>
                <a:spcPct val="95000"/>
              </a:lnSpc>
              <a:spcBef>
                <a:spcPts val="600"/>
              </a:spcBef>
            </a:pPr>
            <a:r>
              <a:rPr lang="es-ES" sz="2800" dirty="0" smtClean="0"/>
              <a:t>Abrasándoles</a:t>
            </a:r>
            <a:r>
              <a:rPr lang="es-ES" sz="2800" dirty="0"/>
              <a:t>, </a:t>
            </a:r>
            <a:r>
              <a:rPr lang="es-ES" sz="2800" dirty="0" smtClean="0"/>
              <a:t>besándoles</a:t>
            </a:r>
            <a:r>
              <a:rPr lang="es-ES" sz="2800" dirty="0"/>
              <a:t>, 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 smtClean="0"/>
              <a:t>brazo </a:t>
            </a:r>
            <a:r>
              <a:rPr lang="es-ES" sz="2800" dirty="0"/>
              <a:t>en brazo, mano en mano, etc.</a:t>
            </a:r>
          </a:p>
          <a:p>
            <a:pPr lvl="2" eaLnBrk="0">
              <a:lnSpc>
                <a:spcPct val="95000"/>
              </a:lnSpc>
              <a:spcBef>
                <a:spcPts val="600"/>
              </a:spcBef>
            </a:pPr>
            <a:r>
              <a:rPr lang="es-ES" sz="2800" dirty="0" smtClean="0"/>
              <a:t>Tal </a:t>
            </a:r>
            <a:r>
              <a:rPr lang="es-ES" sz="2800" dirty="0"/>
              <a:t>vez usted nunca ha expresado su amor de esa forma, pero </a:t>
            </a:r>
            <a:r>
              <a:rPr lang="es-ES" sz="2800" dirty="0">
                <a:solidFill>
                  <a:schemeClr val="accent6">
                    <a:lumMod val="75000"/>
                  </a:schemeClr>
                </a:solidFill>
              </a:rPr>
              <a:t>cada uno de nosotros deseamos que </a:t>
            </a:r>
            <a:r>
              <a:rPr lang="es-ES" sz="2800" dirty="0" smtClean="0">
                <a:solidFill>
                  <a:schemeClr val="accent6">
                    <a:lumMod val="75000"/>
                  </a:schemeClr>
                </a:solidFill>
              </a:rPr>
              <a:t>así </a:t>
            </a:r>
            <a:r>
              <a:rPr lang="es-ES" sz="2800" dirty="0">
                <a:solidFill>
                  <a:schemeClr val="accent6">
                    <a:lumMod val="75000"/>
                  </a:schemeClr>
                </a:solidFill>
              </a:rPr>
              <a:t>hubiera sido con nosotros</a:t>
            </a:r>
            <a:r>
              <a:rPr lang="es-ES" sz="28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s-E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4" y="1076325"/>
            <a:ext cx="1971675" cy="1971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504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0010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5"/>
            </a:pPr>
            <a:r>
              <a:rPr lang="es-ES" sz="3600" b="1" u="sng" dirty="0">
                <a:solidFill>
                  <a:srgbClr val="0066FF"/>
                </a:solidFill>
              </a:rPr>
              <a:t>Afecto </a:t>
            </a:r>
            <a:endParaRPr lang="es-ES" sz="3600" b="1" u="sng" dirty="0" smtClean="0">
              <a:solidFill>
                <a:srgbClr val="0066FF"/>
              </a:solidFill>
            </a:endParaRP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b="1" dirty="0">
                <a:solidFill>
                  <a:srgbClr val="0066FF"/>
                </a:solidFill>
              </a:rPr>
              <a:t>	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El Hijo Obtiene </a:t>
            </a:r>
            <a:r>
              <a:rPr lang="es-ES" b="1" u="sng" dirty="0">
                <a:solidFill>
                  <a:schemeClr val="accent6">
                    <a:lumMod val="75000"/>
                  </a:schemeClr>
                </a:solidFill>
              </a:rPr>
              <a:t>Amor</a:t>
            </a:r>
          </a:p>
          <a:p>
            <a:pPr lvl="1" eaLnBrk="0"/>
            <a:r>
              <a:rPr lang="es-GT" dirty="0"/>
              <a:t>Las </a:t>
            </a:r>
            <a:r>
              <a:rPr lang="es-GT" dirty="0">
                <a:solidFill>
                  <a:srgbClr val="0066FF"/>
                </a:solidFill>
              </a:rPr>
              <a:t>cosas </a:t>
            </a:r>
            <a:r>
              <a:rPr lang="es-GT" dirty="0" smtClean="0">
                <a:solidFill>
                  <a:srgbClr val="0066FF"/>
                </a:solidFill>
              </a:rPr>
              <a:t>pequeñas </a:t>
            </a:r>
            <a:r>
              <a:rPr lang="es-GT" dirty="0"/>
              <a:t>son </a:t>
            </a:r>
            <a:r>
              <a:rPr lang="es-GT" dirty="0" smtClean="0"/>
              <a:t/>
            </a:r>
            <a:br>
              <a:rPr lang="es-GT" dirty="0" smtClean="0"/>
            </a:br>
            <a:r>
              <a:rPr lang="es-GT" dirty="0" smtClean="0"/>
              <a:t>importantes</a:t>
            </a:r>
            <a:r>
              <a:rPr lang="es-GT" dirty="0"/>
              <a:t>.</a:t>
            </a:r>
            <a:endParaRPr lang="en-US" dirty="0"/>
          </a:p>
          <a:p>
            <a:pPr lvl="1" eaLnBrk="0"/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Encuentre </a:t>
            </a:r>
            <a:r>
              <a:rPr lang="es-GT" dirty="0">
                <a:solidFill>
                  <a:schemeClr val="accent6">
                    <a:lumMod val="75000"/>
                  </a:schemeClr>
                </a:solidFill>
              </a:rPr>
              <a:t>forma de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decírselo </a:t>
            </a:r>
            <a:r>
              <a:rPr lang="es-GT" dirty="0">
                <a:solidFill>
                  <a:schemeClr val="accent6">
                    <a:lumMod val="75000"/>
                  </a:schemeClr>
                </a:solidFill>
              </a:rPr>
              <a:t>a su hijo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GT" dirty="0" smtClean="0"/>
              <a:t>(</a:t>
            </a:r>
            <a:r>
              <a:rPr lang="es-GT" dirty="0"/>
              <a:t>no a si mismo).</a:t>
            </a:r>
            <a:endParaRPr lang="en-US" dirty="0"/>
          </a:p>
          <a:p>
            <a:pPr lvl="1" eaLnBrk="0"/>
            <a:r>
              <a:rPr lang="es-GT" dirty="0" smtClean="0"/>
              <a:t>Si </a:t>
            </a:r>
            <a:r>
              <a:rPr lang="es-GT" dirty="0"/>
              <a:t>no lo ha hecho en el pasado, </a:t>
            </a:r>
            <a:r>
              <a:rPr lang="es-GT" dirty="0" err="1" smtClean="0"/>
              <a:t>empieze</a:t>
            </a:r>
            <a:r>
              <a:rPr lang="es-GT" dirty="0" smtClean="0"/>
              <a:t> </a:t>
            </a:r>
            <a:r>
              <a:rPr lang="es-GT" dirty="0"/>
              <a:t>despacio e </a:t>
            </a:r>
            <a:r>
              <a:rPr lang="es-GT" dirty="0" smtClean="0"/>
              <a:t>vaya </a:t>
            </a:r>
            <a:r>
              <a:rPr lang="es-GT" dirty="0"/>
              <a:t>aprendiendo </a:t>
            </a:r>
            <a:r>
              <a:rPr lang="es-GT" dirty="0" smtClean="0"/>
              <a:t>cómo </a:t>
            </a:r>
            <a:r>
              <a:rPr lang="es-GT" dirty="0"/>
              <a:t>hacerlo con su hijo, </a:t>
            </a:r>
            <a:r>
              <a:rPr lang="es-GT" dirty="0">
                <a:solidFill>
                  <a:srgbClr val="0066FF"/>
                </a:solidFill>
              </a:rPr>
              <a:t>PERO TIENE QUE EMPEZAR</a:t>
            </a:r>
            <a:r>
              <a:rPr lang="es-GT" dirty="0" smtClean="0">
                <a:solidFill>
                  <a:srgbClr val="0066FF"/>
                </a:solidFill>
              </a:rPr>
              <a:t>.</a:t>
            </a:r>
            <a:endParaRPr lang="en-US" dirty="0">
              <a:solidFill>
                <a:srgbClr val="0066FF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4" y="1076325"/>
            <a:ext cx="1971675" cy="1971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83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0010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6"/>
            </a:pPr>
            <a:r>
              <a:rPr lang="es-ES" sz="3600" b="1" u="sng" dirty="0">
                <a:solidFill>
                  <a:srgbClr val="0066FF"/>
                </a:solidFill>
              </a:rPr>
              <a:t>Aprender a Dar Cuentas </a:t>
            </a:r>
            <a:endParaRPr lang="es-ES" sz="3600" b="1" u="sng" dirty="0" smtClean="0">
              <a:solidFill>
                <a:srgbClr val="0066FF"/>
              </a:solidFill>
            </a:endParaRP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El Hijo Obtiene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              </a:t>
            </a:r>
            <a:r>
              <a:rPr lang="es-ES" b="1" u="sng" dirty="0" smtClean="0">
                <a:solidFill>
                  <a:schemeClr val="accent6">
                    <a:lumMod val="75000"/>
                  </a:schemeClr>
                </a:solidFill>
              </a:rPr>
              <a:t>Responsabilidad</a:t>
            </a:r>
            <a:endParaRPr lang="es-E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 eaLnBrk="0">
              <a:lnSpc>
                <a:spcPct val="90000"/>
              </a:lnSpc>
              <a:spcBef>
                <a:spcPts val="600"/>
              </a:spcBef>
            </a:pPr>
            <a:r>
              <a:rPr lang="es-ES" dirty="0" smtClean="0"/>
              <a:t>Deles </a:t>
            </a:r>
            <a:r>
              <a:rPr lang="es-ES" dirty="0" smtClean="0">
                <a:solidFill>
                  <a:srgbClr val="0066FF"/>
                </a:solidFill>
              </a:rPr>
              <a:t>reglas </a:t>
            </a:r>
            <a:r>
              <a:rPr lang="es-ES" dirty="0" smtClean="0"/>
              <a:t>y </a:t>
            </a:r>
            <a:r>
              <a:rPr lang="es-ES" dirty="0" smtClean="0">
                <a:solidFill>
                  <a:srgbClr val="0066FF"/>
                </a:solidFill>
              </a:rPr>
              <a:t>límites </a:t>
            </a:r>
            <a:r>
              <a:rPr lang="es-ES" dirty="0" smtClean="0"/>
              <a:t>y </a:t>
            </a:r>
            <a:br>
              <a:rPr lang="es-ES" dirty="0" smtClean="0"/>
            </a:b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EXIJA QUE DEN CUENTAS DE ELLOS.</a:t>
            </a:r>
          </a:p>
          <a:p>
            <a:pPr lvl="1" eaLnBrk="0">
              <a:lnSpc>
                <a:spcPct val="90000"/>
              </a:lnSpc>
              <a:spcBef>
                <a:spcPts val="600"/>
              </a:spcBef>
            </a:pPr>
            <a:r>
              <a:rPr lang="es-ES" dirty="0" smtClean="0"/>
              <a:t>Enséñeles </a:t>
            </a:r>
            <a:r>
              <a:rPr lang="es-ES" dirty="0"/>
              <a:t>a controlar sus emociones,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a </a:t>
            </a:r>
            <a:r>
              <a:rPr lang="es-ES" dirty="0"/>
              <a:t>tomar sus propias </a:t>
            </a:r>
            <a:r>
              <a:rPr lang="es-ES" dirty="0" smtClean="0"/>
              <a:t>decisiones</a:t>
            </a:r>
            <a:r>
              <a:rPr lang="es-ES" dirty="0"/>
              <a:t>, a aguantar sus propias heridas y a no culpar a otros.</a:t>
            </a:r>
          </a:p>
          <a:p>
            <a:pPr lvl="1" eaLnBrk="0">
              <a:lnSpc>
                <a:spcPct val="90000"/>
              </a:lnSpc>
              <a:spcBef>
                <a:spcPts val="600"/>
              </a:spcBef>
            </a:pPr>
            <a:r>
              <a:rPr lang="es-ES" dirty="0" smtClean="0"/>
              <a:t>Va </a:t>
            </a:r>
            <a:r>
              <a:rPr lang="es-ES" dirty="0"/>
              <a:t>transfiriendo la carga de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mí</a:t>
            </a:r>
            <a:r>
              <a:rPr lang="es-ES" dirty="0" smtClean="0"/>
              <a:t> </a:t>
            </a:r>
            <a:r>
              <a:rPr lang="es-ES" dirty="0"/>
              <a:t>(el padre)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a </a:t>
            </a:r>
            <a:r>
              <a:rPr lang="es-ES" dirty="0">
                <a:solidFill>
                  <a:srgbClr val="0066FF"/>
                </a:solidFill>
              </a:rPr>
              <a:t>ellos</a:t>
            </a:r>
            <a:r>
              <a:rPr lang="es-ES" dirty="0"/>
              <a:t> (los hijos) mientras van creciendo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260" y="915257"/>
            <a:ext cx="2644140" cy="1751743"/>
          </a:xfrm>
          <a:prstGeom prst="rect">
            <a:avLst/>
          </a:prstGeom>
          <a:solidFill>
            <a:srgbClr val="FFFFFF">
              <a:shade val="85000"/>
            </a:srgbClr>
          </a:solidFill>
          <a:ln w="82550">
            <a:solidFill>
              <a:schemeClr val="bg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88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0010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6"/>
            </a:pPr>
            <a:r>
              <a:rPr lang="es-ES" sz="3600" b="1" u="sng" dirty="0">
                <a:solidFill>
                  <a:srgbClr val="0066FF"/>
                </a:solidFill>
              </a:rPr>
              <a:t>Aprender a Dar Cuentas </a:t>
            </a:r>
            <a:endParaRPr lang="es-ES" sz="3600" b="1" u="sng" dirty="0" smtClean="0">
              <a:solidFill>
                <a:srgbClr val="0066FF"/>
              </a:solidFill>
            </a:endParaRP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El Hijo Obtiene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              </a:t>
            </a:r>
            <a:r>
              <a:rPr lang="es-ES" b="1" u="sng" dirty="0" smtClean="0">
                <a:solidFill>
                  <a:schemeClr val="accent6">
                    <a:lumMod val="75000"/>
                  </a:schemeClr>
                </a:solidFill>
              </a:rPr>
              <a:t>Responsabilidad</a:t>
            </a:r>
            <a:endParaRPr lang="es-E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sz="2400" dirty="0"/>
              <a:t> </a:t>
            </a:r>
            <a:endParaRPr lang="es-ES" sz="2400" dirty="0" smtClean="0"/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endParaRPr lang="es-ES" sz="2400" dirty="0"/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endParaRPr lang="es-ES" dirty="0" smtClean="0"/>
          </a:p>
          <a:p>
            <a:pPr lvl="1" eaLnBrk="0">
              <a:lnSpc>
                <a:spcPct val="95000"/>
              </a:lnSpc>
              <a:spcBef>
                <a:spcPts val="600"/>
              </a:spcBef>
              <a:tabLst>
                <a:tab pos="914400" algn="l"/>
                <a:tab pos="2171700" algn="l"/>
              </a:tabLst>
            </a:pP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NO ES:  </a:t>
            </a:r>
            <a:r>
              <a:rPr lang="es-ES" dirty="0" smtClean="0"/>
              <a:t>	“Es </a:t>
            </a:r>
            <a:r>
              <a:rPr lang="es-ES" dirty="0"/>
              <a:t>que merezco</a:t>
            </a:r>
            <a:r>
              <a:rPr lang="es-ES" dirty="0" smtClean="0"/>
              <a:t>...”</a:t>
            </a:r>
            <a:br>
              <a:rPr lang="es-ES" dirty="0" smtClean="0"/>
            </a:br>
            <a:r>
              <a:rPr lang="es-ES" dirty="0" smtClean="0"/>
              <a:t>	“Es </a:t>
            </a:r>
            <a:r>
              <a:rPr lang="es-ES" dirty="0"/>
              <a:t>que a </a:t>
            </a:r>
            <a:r>
              <a:rPr lang="es-ES" dirty="0" smtClean="0"/>
              <a:t>mí </a:t>
            </a:r>
            <a:r>
              <a:rPr lang="es-ES" dirty="0"/>
              <a:t>me toca</a:t>
            </a:r>
            <a:r>
              <a:rPr lang="es-ES" dirty="0" smtClean="0"/>
              <a:t>...”</a:t>
            </a:r>
            <a:br>
              <a:rPr lang="es-ES" dirty="0" smtClean="0"/>
            </a:br>
            <a:r>
              <a:rPr lang="es-ES" dirty="0" smtClean="0"/>
              <a:t>	“Es </a:t>
            </a:r>
            <a:r>
              <a:rPr lang="es-ES" dirty="0"/>
              <a:t>que me deben</a:t>
            </a:r>
            <a:r>
              <a:rPr lang="es-ES" dirty="0" smtClean="0"/>
              <a:t>...”</a:t>
            </a:r>
            <a:endParaRPr lang="es-ES" dirty="0"/>
          </a:p>
        </p:txBody>
      </p:sp>
      <p:sp>
        <p:nvSpPr>
          <p:cNvPr id="6" name="Rounded Rectangle 5"/>
          <p:cNvSpPr/>
          <p:nvPr/>
        </p:nvSpPr>
        <p:spPr>
          <a:xfrm>
            <a:off x="2209800" y="2617470"/>
            <a:ext cx="286893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Gálatas 6:5	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260" y="915257"/>
            <a:ext cx="2644140" cy="1751743"/>
          </a:xfrm>
          <a:prstGeom prst="rect">
            <a:avLst/>
          </a:prstGeom>
          <a:solidFill>
            <a:srgbClr val="FFFFFF">
              <a:shade val="85000"/>
            </a:srgbClr>
          </a:solidFill>
          <a:ln w="82550">
            <a:solidFill>
              <a:schemeClr val="bg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2209800" y="3227070"/>
            <a:ext cx="286893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2 Corintios 5:10</a:t>
            </a:r>
          </a:p>
        </p:txBody>
      </p:sp>
    </p:spTree>
    <p:extLst>
      <p:ext uri="{BB962C8B-B14F-4D97-AF65-F5344CB8AC3E}">
        <p14:creationId xmlns:p14="http://schemas.microsoft.com/office/powerpoint/2010/main" val="168135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0010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6"/>
            </a:pPr>
            <a:r>
              <a:rPr lang="es-ES" sz="3600" b="1" u="sng" dirty="0">
                <a:solidFill>
                  <a:srgbClr val="0066FF"/>
                </a:solidFill>
              </a:rPr>
              <a:t>Aprender a Dar Cuentas </a:t>
            </a:r>
            <a:endParaRPr lang="es-ES" sz="3600" b="1" u="sng" dirty="0" smtClean="0">
              <a:solidFill>
                <a:srgbClr val="0066FF"/>
              </a:solidFill>
            </a:endParaRP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El Hijo Obtiene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              </a:t>
            </a:r>
            <a:r>
              <a:rPr lang="es-ES" b="1" u="sng" dirty="0" smtClean="0">
                <a:solidFill>
                  <a:schemeClr val="accent6">
                    <a:lumMod val="75000"/>
                  </a:schemeClr>
                </a:solidFill>
              </a:rPr>
              <a:t>Responsabilidad</a:t>
            </a:r>
            <a:endParaRPr lang="es-E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sz="900" dirty="0"/>
              <a:t> </a:t>
            </a:r>
            <a:endParaRPr lang="es-ES" sz="1050" dirty="0" smtClean="0"/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Si </a:t>
            </a:r>
            <a:r>
              <a:rPr lang="es-ES" dirty="0"/>
              <a:t>siempre les esta dando </a:t>
            </a:r>
            <a:r>
              <a:rPr lang="es-ES" dirty="0" smtClean="0"/>
              <a:t>lo </a:t>
            </a:r>
            <a:r>
              <a:rPr lang="es-ES" dirty="0"/>
              <a:t>que ellos quieren — es una buena manera de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arruinar sus vidas y sus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matrimonios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futuros.</a:t>
            </a:r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No </a:t>
            </a:r>
            <a:r>
              <a:rPr lang="es-ES" dirty="0"/>
              <a:t>trate de proteger a sus hijos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del dolor </a:t>
            </a:r>
            <a:r>
              <a:rPr lang="es-ES" dirty="0"/>
              <a:t>de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la irresponsabilidad.</a:t>
            </a:r>
          </a:p>
          <a:p>
            <a:pPr lvl="1" eaLnBrk="0">
              <a:lnSpc>
                <a:spcPct val="95000"/>
              </a:lnSpc>
              <a:spcBef>
                <a:spcPts val="600"/>
              </a:spcBef>
            </a:pPr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260" y="915257"/>
            <a:ext cx="2644140" cy="1751743"/>
          </a:xfrm>
          <a:prstGeom prst="rect">
            <a:avLst/>
          </a:prstGeom>
          <a:solidFill>
            <a:srgbClr val="FFFFFF">
              <a:shade val="85000"/>
            </a:srgbClr>
          </a:solidFill>
          <a:ln w="82550">
            <a:solidFill>
              <a:schemeClr val="bg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75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0010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6"/>
            </a:pPr>
            <a:r>
              <a:rPr lang="es-ES" sz="3600" b="1" u="sng" dirty="0">
                <a:solidFill>
                  <a:srgbClr val="0066FF"/>
                </a:solidFill>
              </a:rPr>
              <a:t>Aprender a Dar Cuentas </a:t>
            </a:r>
            <a:endParaRPr lang="es-ES" sz="3600" b="1" u="sng" dirty="0" smtClean="0">
              <a:solidFill>
                <a:srgbClr val="0066FF"/>
              </a:solidFill>
            </a:endParaRP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El Hijo Obtiene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              </a:t>
            </a:r>
            <a:r>
              <a:rPr lang="es-ES" b="1" u="sng" dirty="0" smtClean="0">
                <a:solidFill>
                  <a:schemeClr val="accent6">
                    <a:lumMod val="75000"/>
                  </a:schemeClr>
                </a:solidFill>
              </a:rPr>
              <a:t>Responsabilidad</a:t>
            </a:r>
            <a:endParaRPr lang="es-E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sz="900" dirty="0"/>
              <a:t> </a:t>
            </a:r>
            <a:endParaRPr lang="es-ES" sz="1050" dirty="0" smtClean="0"/>
          </a:p>
          <a:p>
            <a:pPr lvl="1" eaLnBrk="0">
              <a:lnSpc>
                <a:spcPct val="90000"/>
              </a:lnSpc>
              <a:spcBef>
                <a:spcPts val="600"/>
              </a:spcBef>
            </a:pPr>
            <a:r>
              <a:rPr lang="es-ES" dirty="0" smtClean="0"/>
              <a:t>Discierne </a:t>
            </a:r>
            <a:r>
              <a:rPr lang="es-ES" dirty="0"/>
              <a:t>la diferencia entre </a:t>
            </a:r>
            <a:r>
              <a:rPr lang="es-ES" dirty="0" smtClean="0">
                <a:solidFill>
                  <a:srgbClr val="0066FF"/>
                </a:solidFill>
              </a:rPr>
              <a:t>“el dolor” </a:t>
            </a:r>
            <a:br>
              <a:rPr lang="es-ES" dirty="0" smtClean="0">
                <a:solidFill>
                  <a:srgbClr val="0066FF"/>
                </a:solidFill>
              </a:rPr>
            </a:br>
            <a:r>
              <a:rPr lang="es-ES" dirty="0" smtClean="0"/>
              <a:t>y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“el daño” </a:t>
            </a:r>
            <a:r>
              <a:rPr lang="es-ES" dirty="0"/>
              <a:t>— esta bien si tienen dolor,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pero sí </a:t>
            </a:r>
            <a:r>
              <a:rPr lang="es-ES" dirty="0"/>
              <a:t>queremos protegerlos del </a:t>
            </a:r>
            <a:r>
              <a:rPr lang="es-ES" dirty="0" smtClean="0"/>
              <a:t>daño - </a:t>
            </a:r>
            <a:r>
              <a:rPr lang="es-ES" dirty="0"/>
              <a:t>mientras van creciendo.</a:t>
            </a:r>
          </a:p>
          <a:p>
            <a:pPr lvl="1" eaLnBrk="0">
              <a:lnSpc>
                <a:spcPct val="90000"/>
              </a:lnSpc>
              <a:spcBef>
                <a:spcPts val="600"/>
              </a:spcBef>
            </a:pPr>
            <a:r>
              <a:rPr lang="es-ES" dirty="0" smtClean="0"/>
              <a:t>Nuestros </a:t>
            </a:r>
            <a:r>
              <a:rPr lang="es-ES" dirty="0"/>
              <a:t>hijos no van a hacer lo correcto hasta que entienden que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es mas doloroso para ellos hacer lo incorrecto </a:t>
            </a:r>
            <a:r>
              <a:rPr lang="es-ES" dirty="0"/>
              <a:t>(disciplina</a:t>
            </a:r>
            <a:r>
              <a:rPr lang="es-ES" dirty="0" smtClean="0"/>
              <a:t>).</a:t>
            </a:r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260" y="915257"/>
            <a:ext cx="2644140" cy="1751743"/>
          </a:xfrm>
          <a:prstGeom prst="rect">
            <a:avLst/>
          </a:prstGeom>
          <a:solidFill>
            <a:srgbClr val="FFFFFF">
              <a:shade val="85000"/>
            </a:srgbClr>
          </a:solidFill>
          <a:ln w="82550">
            <a:solidFill>
              <a:schemeClr val="bg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2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0010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6"/>
            </a:pPr>
            <a:r>
              <a:rPr lang="es-ES" sz="3600" b="1" u="sng" dirty="0">
                <a:solidFill>
                  <a:srgbClr val="0066FF"/>
                </a:solidFill>
              </a:rPr>
              <a:t>Aprender a Dar Cuentas </a:t>
            </a:r>
            <a:endParaRPr lang="es-ES" sz="3600" b="1" u="sng" dirty="0" smtClean="0">
              <a:solidFill>
                <a:srgbClr val="0066FF"/>
              </a:solidFill>
            </a:endParaRP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El Hijo Obtiene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              </a:t>
            </a:r>
            <a:r>
              <a:rPr lang="es-ES" b="1" u="sng" dirty="0" smtClean="0">
                <a:solidFill>
                  <a:schemeClr val="accent6">
                    <a:lumMod val="75000"/>
                  </a:schemeClr>
                </a:solidFill>
              </a:rPr>
              <a:t>Responsabilidad</a:t>
            </a:r>
            <a:endParaRPr lang="es-E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sz="900" dirty="0"/>
              <a:t> </a:t>
            </a:r>
            <a:endParaRPr lang="es-ES" sz="900" dirty="0" smtClean="0"/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endParaRPr lang="es-ES" sz="900" dirty="0"/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endParaRPr lang="es-ES" sz="900" dirty="0" smtClean="0"/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endParaRPr lang="es-ES" sz="900" dirty="0"/>
          </a:p>
          <a:p>
            <a:pPr lvl="1" eaLnBrk="0"/>
            <a:r>
              <a:rPr lang="es-GT" dirty="0"/>
              <a:t>Es mejor que sus </a:t>
            </a:r>
            <a:r>
              <a:rPr lang="es-GT"/>
              <a:t>hijos </a:t>
            </a:r>
            <a:r>
              <a:rPr lang="es-GT" smtClean="0">
                <a:solidFill>
                  <a:schemeClr val="accent6">
                    <a:lumMod val="75000"/>
                  </a:schemeClr>
                </a:solidFill>
              </a:rPr>
              <a:t>experimenten </a:t>
            </a:r>
            <a:r>
              <a:rPr lang="es-GT" dirty="0">
                <a:solidFill>
                  <a:schemeClr val="accent6">
                    <a:lumMod val="75000"/>
                  </a:schemeClr>
                </a:solidFill>
              </a:rPr>
              <a:t>consecuencias negativas ahora</a:t>
            </a:r>
            <a:r>
              <a:rPr lang="es-GT" dirty="0"/>
              <a:t> mientras </a:t>
            </a:r>
            <a:r>
              <a:rPr lang="es-GT" dirty="0" smtClean="0"/>
              <a:t/>
            </a:r>
            <a:br>
              <a:rPr lang="es-GT" dirty="0" smtClean="0"/>
            </a:br>
            <a:r>
              <a:rPr lang="es-GT" dirty="0" smtClean="0"/>
              <a:t>van creciendo</a:t>
            </a:r>
            <a:r>
              <a:rPr lang="es-GT" dirty="0"/>
              <a:t>, cuando pueden tener dolor </a:t>
            </a:r>
            <a:r>
              <a:rPr lang="es-GT" dirty="0">
                <a:solidFill>
                  <a:srgbClr val="0066FF"/>
                </a:solidFill>
              </a:rPr>
              <a:t>sin ser </a:t>
            </a:r>
            <a:r>
              <a:rPr lang="es-GT" dirty="0" smtClean="0">
                <a:solidFill>
                  <a:srgbClr val="0066FF"/>
                </a:solidFill>
              </a:rPr>
              <a:t>dañados</a:t>
            </a:r>
            <a:r>
              <a:rPr lang="es-GT" dirty="0">
                <a:solidFill>
                  <a:srgbClr val="0066FF"/>
                </a:solidFill>
              </a:rPr>
              <a:t>, </a:t>
            </a:r>
            <a:r>
              <a:rPr lang="es-GT" dirty="0"/>
              <a:t>que </a:t>
            </a:r>
            <a:r>
              <a:rPr lang="es-GT" dirty="0" smtClean="0"/>
              <a:t>después </a:t>
            </a:r>
            <a:r>
              <a:rPr lang="es-GT" dirty="0"/>
              <a:t>cuando pueden ser </a:t>
            </a:r>
            <a:r>
              <a:rPr lang="es-GT" dirty="0" smtClean="0"/>
              <a:t>dañados.</a:t>
            </a:r>
            <a:endParaRPr lang="en-US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260" y="915257"/>
            <a:ext cx="2644140" cy="1751743"/>
          </a:xfrm>
          <a:prstGeom prst="rect">
            <a:avLst/>
          </a:prstGeom>
          <a:solidFill>
            <a:srgbClr val="FFFFFF">
              <a:shade val="85000"/>
            </a:srgbClr>
          </a:solidFill>
          <a:ln w="82550">
            <a:solidFill>
              <a:schemeClr val="bg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183130" y="2743200"/>
            <a:ext cx="286893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Hebreos 12:11</a:t>
            </a:r>
          </a:p>
        </p:txBody>
      </p:sp>
    </p:spTree>
    <p:extLst>
      <p:ext uri="{BB962C8B-B14F-4D97-AF65-F5344CB8AC3E}">
        <p14:creationId xmlns:p14="http://schemas.microsoft.com/office/powerpoint/2010/main" val="322703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0010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6"/>
            </a:pPr>
            <a:r>
              <a:rPr lang="es-ES" sz="3600" b="1" u="sng" dirty="0">
                <a:solidFill>
                  <a:srgbClr val="0066FF"/>
                </a:solidFill>
              </a:rPr>
              <a:t>Aprender a Dar Cuentas </a:t>
            </a:r>
            <a:endParaRPr lang="es-ES" sz="3600" b="1" u="sng" dirty="0" smtClean="0">
              <a:solidFill>
                <a:srgbClr val="0066FF"/>
              </a:solidFill>
            </a:endParaRP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El Hijo Obtiene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              </a:t>
            </a:r>
            <a:r>
              <a:rPr lang="es-ES" b="1" u="sng" dirty="0" smtClean="0">
                <a:solidFill>
                  <a:schemeClr val="accent6">
                    <a:lumMod val="75000"/>
                  </a:schemeClr>
                </a:solidFill>
              </a:rPr>
              <a:t>Responsabilidad</a:t>
            </a:r>
            <a:endParaRPr lang="es-E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sz="900" dirty="0"/>
              <a:t> </a:t>
            </a:r>
            <a:endParaRPr lang="es-ES" sz="900" dirty="0" smtClean="0"/>
          </a:p>
          <a:p>
            <a:pPr lvl="1" eaLnBrk="0"/>
            <a:r>
              <a:rPr lang="es-GT" dirty="0" smtClean="0"/>
              <a:t>Violencia</a:t>
            </a:r>
            <a:r>
              <a:rPr lang="es-GT" dirty="0"/>
              <a:t>	</a:t>
            </a:r>
            <a:endParaRPr lang="en-US" sz="2000" dirty="0"/>
          </a:p>
          <a:p>
            <a:pPr lvl="1" eaLnBrk="0"/>
            <a:r>
              <a:rPr lang="es-GT" dirty="0"/>
              <a:t>Estafa	</a:t>
            </a:r>
            <a:endParaRPr lang="en-US" sz="2000" dirty="0"/>
          </a:p>
          <a:p>
            <a:pPr lvl="1" eaLnBrk="0"/>
            <a:r>
              <a:rPr lang="es-GT" dirty="0"/>
              <a:t>Divorcio	</a:t>
            </a:r>
            <a:endParaRPr lang="en-US" sz="2000" dirty="0"/>
          </a:p>
          <a:p>
            <a:pPr lvl="1" eaLnBrk="0"/>
            <a:r>
              <a:rPr lang="es-GT" dirty="0" smtClean="0"/>
              <a:t>Despedido</a:t>
            </a:r>
            <a:r>
              <a:rPr lang="en-US" dirty="0"/>
              <a:t>	</a:t>
            </a:r>
            <a:endParaRPr lang="en-US" sz="2000" dirty="0"/>
          </a:p>
          <a:p>
            <a:pPr marL="0" lvl="0" indent="0" eaLnBrk="0">
              <a:buNone/>
            </a:pPr>
            <a:endParaRPr lang="es-ES" sz="24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260" y="915257"/>
            <a:ext cx="2644140" cy="1751743"/>
          </a:xfrm>
          <a:prstGeom prst="rect">
            <a:avLst/>
          </a:prstGeom>
          <a:solidFill>
            <a:srgbClr val="FFFFFF">
              <a:shade val="85000"/>
            </a:srgbClr>
          </a:solidFill>
          <a:ln w="82550">
            <a:solidFill>
              <a:schemeClr val="bg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57600" y="2701290"/>
            <a:ext cx="2895600" cy="263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 eaLnBrk="0">
              <a:spcBef>
                <a:spcPct val="20000"/>
              </a:spcBef>
              <a:buSzPct val="130000"/>
              <a:buBlip>
                <a:blip r:embed="rId3"/>
              </a:buBlip>
            </a:pPr>
            <a:r>
              <a:rPr lang="es-GT" sz="3200" dirty="0" smtClean="0">
                <a:solidFill>
                  <a:prstClr val="black"/>
                </a:solidFill>
                <a:latin typeface="Franklin Gothic Demi Cond" pitchFamily="34" charset="0"/>
              </a:rPr>
              <a:t>Robando</a:t>
            </a:r>
            <a:endParaRPr lang="en-US" sz="2000" dirty="0">
              <a:solidFill>
                <a:prstClr val="black"/>
              </a:solidFill>
              <a:latin typeface="Franklin Gothic Demi Cond" pitchFamily="34" charset="0"/>
            </a:endParaRPr>
          </a:p>
          <a:p>
            <a:pPr marL="914400" lvl="1" indent="-457200" eaLnBrk="0">
              <a:spcBef>
                <a:spcPct val="20000"/>
              </a:spcBef>
              <a:buSzPct val="130000"/>
              <a:buBlip>
                <a:blip r:embed="rId3"/>
              </a:buBlip>
            </a:pPr>
            <a:r>
              <a:rPr lang="es-GT" sz="3200" dirty="0" smtClean="0">
                <a:solidFill>
                  <a:prstClr val="black"/>
                </a:solidFill>
                <a:latin typeface="Franklin Gothic Demi Cond" pitchFamily="34" charset="0"/>
              </a:rPr>
              <a:t>Drogas</a:t>
            </a:r>
            <a:endParaRPr lang="en-US" sz="2000" dirty="0">
              <a:solidFill>
                <a:prstClr val="black"/>
              </a:solidFill>
              <a:latin typeface="Franklin Gothic Demi Cond" pitchFamily="34" charset="0"/>
            </a:endParaRPr>
          </a:p>
          <a:p>
            <a:pPr marL="914400" lvl="1" indent="-457200" eaLnBrk="0">
              <a:spcBef>
                <a:spcPct val="20000"/>
              </a:spcBef>
              <a:buSzPct val="130000"/>
              <a:buBlip>
                <a:blip r:embed="rId3"/>
              </a:buBlip>
            </a:pPr>
            <a:r>
              <a:rPr lang="es-GT" sz="3200" dirty="0" smtClean="0">
                <a:solidFill>
                  <a:prstClr val="black"/>
                </a:solidFill>
                <a:latin typeface="Franklin Gothic Demi Cond" pitchFamily="34" charset="0"/>
              </a:rPr>
              <a:t>Alcohol</a:t>
            </a:r>
            <a:endParaRPr lang="en-US" sz="2000" dirty="0">
              <a:solidFill>
                <a:prstClr val="black"/>
              </a:solidFill>
              <a:latin typeface="Franklin Gothic Demi Cond" pitchFamily="34" charset="0"/>
            </a:endParaRPr>
          </a:p>
          <a:p>
            <a:pPr marL="914400" lvl="1" indent="-457200" eaLnBrk="0">
              <a:spcBef>
                <a:spcPct val="20000"/>
              </a:spcBef>
              <a:buSzPct val="130000"/>
              <a:buBlip>
                <a:blip r:embed="rId3"/>
              </a:buBlip>
            </a:pPr>
            <a:r>
              <a:rPr lang="en-US" sz="3200" dirty="0" smtClean="0">
                <a:solidFill>
                  <a:prstClr val="black"/>
                </a:solidFill>
                <a:latin typeface="Franklin Gothic Demi Cond" pitchFamily="34" charset="0"/>
              </a:rPr>
              <a:t>Etc</a:t>
            </a:r>
            <a:r>
              <a:rPr lang="en-US" sz="3200" dirty="0">
                <a:solidFill>
                  <a:prstClr val="black"/>
                </a:solidFill>
                <a:latin typeface="Franklin Gothic Demi Cond" pitchFamily="34" charset="0"/>
              </a:rPr>
              <a:t>.</a:t>
            </a:r>
            <a:endParaRPr lang="en-US" sz="2000" dirty="0">
              <a:solidFill>
                <a:prstClr val="black"/>
              </a:solidFill>
              <a:latin typeface="Franklin Gothic Demi Cond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27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72490"/>
            <a:ext cx="8001000" cy="5029200"/>
          </a:xfrm>
        </p:spPr>
        <p:txBody>
          <a:bodyPr>
            <a:noAutofit/>
          </a:bodyPr>
          <a:lstStyle/>
          <a:p>
            <a:pPr eaLnBrk="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6"/>
            </a:pPr>
            <a:r>
              <a:rPr lang="es-ES" sz="3600" b="1" u="sng" dirty="0">
                <a:solidFill>
                  <a:srgbClr val="0066FF"/>
                </a:solidFill>
              </a:rPr>
              <a:t>Aprender a Dar Cuentas </a:t>
            </a:r>
            <a:endParaRPr lang="es-ES" sz="3600" b="1" u="sng" dirty="0" smtClean="0">
              <a:solidFill>
                <a:srgbClr val="0066FF"/>
              </a:solidFill>
            </a:endParaRPr>
          </a:p>
          <a:p>
            <a:pPr marL="0" indent="0" eaLnBrk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El Hijo Obtiene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              </a:t>
            </a:r>
            <a:r>
              <a:rPr lang="es-ES" b="1" u="sng" dirty="0" smtClean="0">
                <a:solidFill>
                  <a:schemeClr val="accent6">
                    <a:lumMod val="75000"/>
                  </a:schemeClr>
                </a:solidFill>
              </a:rPr>
              <a:t>Responsabilidad</a:t>
            </a:r>
            <a:endParaRPr lang="es-E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lvl="1" indent="0" eaLnBrk="0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sz="900" dirty="0"/>
              <a:t> </a:t>
            </a:r>
            <a:endParaRPr lang="es-ES" sz="900" dirty="0" smtClean="0"/>
          </a:p>
          <a:p>
            <a:pPr lvl="1" eaLnBrk="0"/>
            <a:r>
              <a:rPr lang="es-GT" dirty="0" smtClean="0"/>
              <a:t>Yo </a:t>
            </a:r>
            <a:r>
              <a:rPr lang="es-GT" dirty="0"/>
              <a:t>no debo </a:t>
            </a:r>
            <a:r>
              <a:rPr lang="es-GT" dirty="0">
                <a:solidFill>
                  <a:schemeClr val="accent6">
                    <a:lumMod val="75000"/>
                  </a:schemeClr>
                </a:solidFill>
              </a:rPr>
              <a:t>castigarles</a:t>
            </a:r>
            <a:r>
              <a:rPr lang="es-GT" dirty="0"/>
              <a:t> — sino </a:t>
            </a:r>
            <a:r>
              <a:rPr lang="es-GT" u="sng" dirty="0">
                <a:solidFill>
                  <a:srgbClr val="0066FF"/>
                </a:solidFill>
              </a:rPr>
              <a:t>disciplinarles</a:t>
            </a:r>
            <a:r>
              <a:rPr lang="es-GT" i="1" dirty="0">
                <a:solidFill>
                  <a:srgbClr val="0066FF"/>
                </a:solidFill>
              </a:rPr>
              <a:t>.</a:t>
            </a:r>
            <a:endParaRPr lang="en-US" sz="2000" dirty="0">
              <a:solidFill>
                <a:srgbClr val="0066FF"/>
              </a:solidFill>
            </a:endParaRPr>
          </a:p>
          <a:p>
            <a:pPr lvl="1"/>
            <a:r>
              <a:rPr lang="es-GT" dirty="0"/>
              <a:t>No soy yo quien los </a:t>
            </a:r>
            <a:r>
              <a:rPr lang="es-GT" dirty="0" smtClean="0"/>
              <a:t>“castigo,” </a:t>
            </a:r>
            <a:r>
              <a:rPr lang="es-GT" dirty="0"/>
              <a:t>sino </a:t>
            </a:r>
            <a:r>
              <a:rPr lang="es-GT" dirty="0" smtClean="0"/>
              <a:t/>
            </a:r>
            <a:br>
              <a:rPr lang="es-GT" dirty="0" smtClean="0"/>
            </a:b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las </a:t>
            </a:r>
            <a:r>
              <a:rPr lang="es-GT" dirty="0">
                <a:solidFill>
                  <a:schemeClr val="accent6">
                    <a:lumMod val="75000"/>
                  </a:schemeClr>
                </a:solidFill>
              </a:rPr>
              <a:t>consecuencias de sus propias decisiones.</a:t>
            </a:r>
            <a:endParaRPr lang="es-ES" sz="24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260" y="915257"/>
            <a:ext cx="2644140" cy="1751743"/>
          </a:xfrm>
          <a:prstGeom prst="rect">
            <a:avLst/>
          </a:prstGeom>
          <a:solidFill>
            <a:srgbClr val="FFFFFF">
              <a:shade val="85000"/>
            </a:srgbClr>
          </a:solidFill>
          <a:ln w="82550">
            <a:solidFill>
              <a:schemeClr val="bg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63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Cuidando De Los Detalles Pequeños</a:t>
            </a:r>
            <a:endParaRPr lang="es-GT" dirty="0"/>
          </a:p>
        </p:txBody>
      </p:sp>
      <p:sp>
        <p:nvSpPr>
          <p:cNvPr id="5" name="TextBox 4"/>
          <p:cNvSpPr txBox="1"/>
          <p:nvPr/>
        </p:nvSpPr>
        <p:spPr>
          <a:xfrm>
            <a:off x="1042846" y="924580"/>
            <a:ext cx="80249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2800" dirty="0" smtClean="0">
                <a:solidFill>
                  <a:srgbClr val="4F81BD"/>
                </a:solidFill>
                <a:latin typeface="Franklin Gothic Demi Cond" panose="020B0706030402020204" pitchFamily="34" charset="0"/>
              </a:rPr>
              <a:t>La Importancia del Equilibrio Entre El Amor y La Disciplina</a:t>
            </a:r>
            <a:endParaRPr lang="en-US" sz="2800" dirty="0">
              <a:solidFill>
                <a:srgbClr val="4F81BD"/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339887" y="1402080"/>
            <a:ext cx="5584913" cy="4510802"/>
            <a:chOff x="2339887" y="1402080"/>
            <a:chExt cx="5584913" cy="4510802"/>
          </a:xfrm>
        </p:grpSpPr>
        <p:grpSp>
          <p:nvGrpSpPr>
            <p:cNvPr id="14" name="Group 13"/>
            <p:cNvGrpSpPr/>
            <p:nvPr/>
          </p:nvGrpSpPr>
          <p:grpSpPr>
            <a:xfrm>
              <a:off x="2895600" y="2057400"/>
              <a:ext cx="3657600" cy="3516923"/>
              <a:chOff x="2743200" y="1905000"/>
              <a:chExt cx="3962400" cy="3810000"/>
            </a:xfrm>
          </p:grpSpPr>
          <p:sp>
            <p:nvSpPr>
              <p:cNvPr id="4" name="Diamond 3"/>
              <p:cNvSpPr/>
              <p:nvPr/>
            </p:nvSpPr>
            <p:spPr>
              <a:xfrm>
                <a:off x="2743200" y="1905000"/>
                <a:ext cx="3962400" cy="3810000"/>
              </a:xfrm>
              <a:prstGeom prst="diamond">
                <a:avLst/>
              </a:prstGeom>
              <a:ln w="38100"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" name="Straight Connector 9"/>
              <p:cNvCxnSpPr>
                <a:stCxn id="4" idx="0"/>
                <a:endCxn id="4" idx="2"/>
              </p:cNvCxnSpPr>
              <p:nvPr/>
            </p:nvCxnSpPr>
            <p:spPr>
              <a:xfrm>
                <a:off x="4724400" y="1905000"/>
                <a:ext cx="0" cy="38100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>
                <a:stCxn id="4" idx="1"/>
                <a:endCxn id="4" idx="3"/>
              </p:cNvCxnSpPr>
              <p:nvPr/>
            </p:nvCxnSpPr>
            <p:spPr>
              <a:xfrm>
                <a:off x="2743200" y="3810000"/>
                <a:ext cx="3962400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/>
            <p:cNvSpPr txBox="1"/>
            <p:nvPr/>
          </p:nvSpPr>
          <p:spPr>
            <a:xfrm>
              <a:off x="4343400" y="1402080"/>
              <a:ext cx="788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dirty="0" smtClean="0">
                  <a:latin typeface="Franklin Gothic Demi Cond" panose="020B0706030402020204" pitchFamily="34" charset="0"/>
                </a:rPr>
                <a:t>AMOR</a:t>
              </a:r>
            </a:p>
            <a:p>
              <a:pPr algn="ctr"/>
              <a:r>
                <a:rPr lang="es-GT" dirty="0" smtClean="0">
                  <a:latin typeface="Franklin Gothic Demi Cond" panose="020B0706030402020204" pitchFamily="34" charset="0"/>
                </a:rPr>
                <a:t>100</a:t>
              </a:r>
              <a:endParaRPr lang="en-US" dirty="0">
                <a:latin typeface="Franklin Gothic Demi Cond" panose="020B07060304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53200" y="3505200"/>
              <a:ext cx="1371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dirty="0" smtClean="0">
                  <a:latin typeface="Franklin Gothic Demi Cond" panose="020B0706030402020204" pitchFamily="34" charset="0"/>
                </a:rPr>
                <a:t>DISCIPLINA</a:t>
              </a:r>
            </a:p>
            <a:p>
              <a:pPr algn="ctr"/>
              <a:r>
                <a:rPr lang="es-GT" dirty="0" smtClean="0">
                  <a:latin typeface="Franklin Gothic Demi Cond" panose="020B0706030402020204" pitchFamily="34" charset="0"/>
                </a:rPr>
                <a:t>100</a:t>
              </a:r>
              <a:endParaRPr lang="en-US" dirty="0">
                <a:latin typeface="Franklin Gothic Demi Cond" panose="020B07060304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43400" y="5543550"/>
              <a:ext cx="788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dirty="0" smtClean="0">
                  <a:latin typeface="Franklin Gothic Demi Cond" panose="020B0706030402020204" pitchFamily="34" charset="0"/>
                </a:rPr>
                <a:t>0</a:t>
              </a:r>
              <a:endParaRPr lang="en-US" dirty="0">
                <a:latin typeface="Franklin Gothic Demi Cond" panose="020B07060304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39887" y="3634978"/>
              <a:ext cx="788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dirty="0" smtClean="0">
                  <a:latin typeface="Franklin Gothic Demi Cond" panose="020B0706030402020204" pitchFamily="34" charset="0"/>
                </a:rPr>
                <a:t>0</a:t>
              </a:r>
              <a:endParaRPr lang="en-US" dirty="0"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72490" y="1725245"/>
            <a:ext cx="1602916" cy="1017955"/>
            <a:chOff x="872490" y="1725245"/>
            <a:chExt cx="1602916" cy="1017955"/>
          </a:xfrm>
        </p:grpSpPr>
        <p:sp>
          <p:nvSpPr>
            <p:cNvPr id="24" name="Rounded Rectangular Callout 23"/>
            <p:cNvSpPr/>
            <p:nvPr/>
          </p:nvSpPr>
          <p:spPr>
            <a:xfrm>
              <a:off x="872490" y="1725245"/>
              <a:ext cx="1602916" cy="1017955"/>
            </a:xfrm>
            <a:prstGeom prst="wedgeRoundRectCallout">
              <a:avLst>
                <a:gd name="adj1" fmla="val 53327"/>
                <a:gd name="adj2" fmla="val 77907"/>
                <a:gd name="adj3" fmla="val 16667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72490" y="1818724"/>
              <a:ext cx="16029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2400" dirty="0" smtClean="0">
                  <a:latin typeface="Franklin Gothic Demi Cond" panose="020B0706030402020204" pitchFamily="34" charset="0"/>
                </a:rPr>
                <a:t>Teme </a:t>
              </a:r>
              <a:br>
                <a:rPr lang="es-GT" sz="2400" dirty="0" smtClean="0">
                  <a:latin typeface="Franklin Gothic Demi Cond" panose="020B0706030402020204" pitchFamily="34" charset="0"/>
                </a:rPr>
              </a:br>
              <a:r>
                <a:rPr lang="es-GT" sz="2400" dirty="0" smtClean="0">
                  <a:latin typeface="Franklin Gothic Demi Cond" panose="020B0706030402020204" pitchFamily="34" charset="0"/>
                </a:rPr>
                <a:t>a sus hijos</a:t>
              </a:r>
              <a:endParaRPr lang="en-US" sz="2400" dirty="0"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34200" y="1729740"/>
            <a:ext cx="1905000" cy="1017955"/>
            <a:chOff x="6934200" y="1729740"/>
            <a:chExt cx="1905000" cy="1017955"/>
          </a:xfrm>
        </p:grpSpPr>
        <p:sp>
          <p:nvSpPr>
            <p:cNvPr id="31" name="Rounded Rectangular Callout 30"/>
            <p:cNvSpPr/>
            <p:nvPr/>
          </p:nvSpPr>
          <p:spPr>
            <a:xfrm>
              <a:off x="7083884" y="1729740"/>
              <a:ext cx="1602916" cy="1017955"/>
            </a:xfrm>
            <a:prstGeom prst="wedgeRoundRectCallout">
              <a:avLst>
                <a:gd name="adj1" fmla="val -60765"/>
                <a:gd name="adj2" fmla="val 83521"/>
                <a:gd name="adj3" fmla="val 16667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934200" y="1794301"/>
              <a:ext cx="1905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2400" dirty="0" smtClean="0">
                  <a:latin typeface="Franklin Gothic Demi Cond" panose="020B0706030402020204" pitchFamily="34" charset="0"/>
                </a:rPr>
                <a:t>Disfruta </a:t>
              </a:r>
              <a:br>
                <a:rPr lang="es-GT" sz="2400" dirty="0" smtClean="0">
                  <a:latin typeface="Franklin Gothic Demi Cond" panose="020B0706030402020204" pitchFamily="34" charset="0"/>
                </a:rPr>
              </a:br>
              <a:r>
                <a:rPr lang="es-GT" sz="2400" dirty="0" smtClean="0">
                  <a:latin typeface="Franklin Gothic Demi Cond" panose="020B0706030402020204" pitchFamily="34" charset="0"/>
                </a:rPr>
                <a:t>con sus hijos</a:t>
              </a:r>
              <a:endParaRPr lang="en-US" sz="2400" dirty="0"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128510" y="4400550"/>
            <a:ext cx="1905000" cy="1017955"/>
            <a:chOff x="7128510" y="4400550"/>
            <a:chExt cx="1905000" cy="1017955"/>
          </a:xfrm>
        </p:grpSpPr>
        <p:sp>
          <p:nvSpPr>
            <p:cNvPr id="33" name="Rounded Rectangular Callout 32"/>
            <p:cNvSpPr/>
            <p:nvPr/>
          </p:nvSpPr>
          <p:spPr>
            <a:xfrm>
              <a:off x="7280910" y="4400550"/>
              <a:ext cx="1602916" cy="1017955"/>
            </a:xfrm>
            <a:prstGeom prst="wedgeRoundRectCallout">
              <a:avLst>
                <a:gd name="adj1" fmla="val -73600"/>
                <a:gd name="adj2" fmla="val -34377"/>
                <a:gd name="adj3" fmla="val 16667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128510" y="4495800"/>
              <a:ext cx="1905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2400" dirty="0" smtClean="0">
                  <a:latin typeface="Franklin Gothic Demi Cond" panose="020B0706030402020204" pitchFamily="34" charset="0"/>
                </a:rPr>
                <a:t>Lucha</a:t>
              </a:r>
              <a:br>
                <a:rPr lang="es-GT" sz="2400" dirty="0" smtClean="0">
                  <a:latin typeface="Franklin Gothic Demi Cond" panose="020B0706030402020204" pitchFamily="34" charset="0"/>
                </a:rPr>
              </a:br>
              <a:r>
                <a:rPr lang="es-GT" sz="2400" dirty="0" smtClean="0">
                  <a:latin typeface="Franklin Gothic Demi Cond" panose="020B0706030402020204" pitchFamily="34" charset="0"/>
                </a:rPr>
                <a:t>con sus hijos</a:t>
              </a:r>
              <a:endParaRPr lang="en-US" sz="2400" dirty="0"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57200" y="4392245"/>
            <a:ext cx="1905000" cy="1017955"/>
            <a:chOff x="457200" y="4392245"/>
            <a:chExt cx="1905000" cy="1017955"/>
          </a:xfrm>
        </p:grpSpPr>
        <p:sp>
          <p:nvSpPr>
            <p:cNvPr id="30" name="Rounded Rectangular Callout 29"/>
            <p:cNvSpPr/>
            <p:nvPr/>
          </p:nvSpPr>
          <p:spPr>
            <a:xfrm>
              <a:off x="613410" y="4392245"/>
              <a:ext cx="1602916" cy="1017955"/>
            </a:xfrm>
            <a:prstGeom prst="wedgeRoundRectCallout">
              <a:avLst>
                <a:gd name="adj1" fmla="val 69728"/>
                <a:gd name="adj2" fmla="val -32131"/>
                <a:gd name="adj3" fmla="val 16667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57200" y="4485724"/>
              <a:ext cx="1905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2400" dirty="0" smtClean="0">
                  <a:latin typeface="Franklin Gothic Demi Cond" panose="020B0706030402020204" pitchFamily="34" charset="0"/>
                </a:rPr>
                <a:t>Huye</a:t>
              </a:r>
              <a:br>
                <a:rPr lang="es-GT" sz="2400" dirty="0" smtClean="0">
                  <a:latin typeface="Franklin Gothic Demi Cond" panose="020B0706030402020204" pitchFamily="34" charset="0"/>
                </a:rPr>
              </a:br>
              <a:r>
                <a:rPr lang="es-GT" sz="2400" dirty="0" smtClean="0">
                  <a:latin typeface="Franklin Gothic Demi Cond" panose="020B0706030402020204" pitchFamily="34" charset="0"/>
                </a:rPr>
                <a:t>de sus hijos</a:t>
              </a:r>
              <a:endParaRPr lang="en-US" sz="2400" dirty="0">
                <a:latin typeface="Franklin Gothic Demi Cond" panose="020B0706030402020204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548891" y="2819400"/>
            <a:ext cx="1852556" cy="461665"/>
          </a:xfrm>
          <a:prstGeom prst="rect">
            <a:avLst/>
          </a:prstGeom>
          <a:solidFill>
            <a:srgbClr val="4F81BD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GT" sz="2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Permisivo</a:t>
            </a:r>
            <a:endParaRPr lang="en-US" sz="2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48891" y="4343400"/>
            <a:ext cx="1852556" cy="461665"/>
          </a:xfrm>
          <a:prstGeom prst="rect">
            <a:avLst/>
          </a:prstGeom>
          <a:solidFill>
            <a:srgbClr val="4F81BD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GT" sz="2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Descuidado</a:t>
            </a:r>
            <a:endParaRPr lang="en-US" sz="2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40630" y="4343400"/>
            <a:ext cx="1852557" cy="461665"/>
          </a:xfrm>
          <a:prstGeom prst="rect">
            <a:avLst/>
          </a:prstGeom>
          <a:solidFill>
            <a:srgbClr val="4F81BD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GT" sz="2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Autoritario</a:t>
            </a:r>
            <a:endParaRPr lang="en-US" sz="2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40630" y="2819400"/>
            <a:ext cx="1852558" cy="461665"/>
          </a:xfrm>
          <a:prstGeom prst="rect">
            <a:avLst/>
          </a:prstGeom>
          <a:solidFill>
            <a:srgbClr val="4F81BD"/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GT" sz="2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Con Autoridad</a:t>
            </a:r>
            <a:endParaRPr lang="en-US" sz="2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343400" y="1390650"/>
            <a:ext cx="788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dirty="0" smtClean="0">
                <a:solidFill>
                  <a:srgbClr val="00B0F0"/>
                </a:solidFill>
                <a:latin typeface="Franklin Gothic Demi Cond" panose="020B0706030402020204" pitchFamily="34" charset="0"/>
              </a:rPr>
              <a:t>AMOR</a:t>
            </a:r>
          </a:p>
          <a:p>
            <a:pPr algn="ctr"/>
            <a:r>
              <a:rPr lang="es-GT" dirty="0" smtClean="0">
                <a:solidFill>
                  <a:srgbClr val="00B0F0"/>
                </a:solidFill>
                <a:latin typeface="Franklin Gothic Demi Cond" panose="020B0706030402020204" pitchFamily="34" charset="0"/>
              </a:rPr>
              <a:t>100</a:t>
            </a:r>
            <a:endParaRPr lang="en-US" dirty="0">
              <a:solidFill>
                <a:srgbClr val="00B0F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53200" y="349377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dirty="0" smtClean="0">
                <a:solidFill>
                  <a:srgbClr val="00B0F0"/>
                </a:solidFill>
                <a:latin typeface="Franklin Gothic Demi Cond" panose="020B0706030402020204" pitchFamily="34" charset="0"/>
              </a:rPr>
              <a:t>DISCIPLINA</a:t>
            </a:r>
          </a:p>
          <a:p>
            <a:pPr algn="ctr"/>
            <a:r>
              <a:rPr lang="es-GT" dirty="0" smtClean="0">
                <a:solidFill>
                  <a:srgbClr val="00B0F0"/>
                </a:solidFill>
                <a:latin typeface="Franklin Gothic Demi Cond" panose="020B0706030402020204" pitchFamily="34" charset="0"/>
              </a:rPr>
              <a:t>100</a:t>
            </a:r>
            <a:endParaRPr lang="en-US" dirty="0">
              <a:solidFill>
                <a:srgbClr val="00B0F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18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 animBg="1"/>
      <p:bldP spid="25" grpId="0" animBg="1"/>
      <p:bldP spid="26" grpId="0" animBg="1"/>
      <p:bldP spid="27" grpId="0" animBg="1"/>
      <p:bldP spid="38" grpId="0"/>
      <p:bldP spid="3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332892"/>
            <a:ext cx="3004879" cy="262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8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AL06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76800" y="5486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2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9702</TotalTime>
  <Words>322</Words>
  <Application>Microsoft Office PowerPoint</Application>
  <PresentationFormat>On-screen Show (4:3)</PresentationFormat>
  <Paragraphs>191</Paragraphs>
  <Slides>30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Franklin Gothic Demi Cond</vt:lpstr>
      <vt:lpstr>Calibri</vt:lpstr>
      <vt:lpstr>Orlando</vt:lpstr>
      <vt:lpstr>Blank</vt:lpstr>
      <vt:lpstr>PowerPoint Presentation</vt:lpstr>
      <vt:lpstr>Conociendo A Los Constructores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Cuidando De Los Detalles Pequeños</vt:lpstr>
      <vt:lpstr>PowerPoint Presentation</vt:lpstr>
      <vt:lpstr>PowerPoint Presentation</vt:lpstr>
    </vt:vector>
  </TitlesOfParts>
  <Company>FBC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Lott</dc:creator>
  <cp:lastModifiedBy>David Lott</cp:lastModifiedBy>
  <cp:revision>98</cp:revision>
  <cp:lastPrinted>2013-10-06T14:20:42Z</cp:lastPrinted>
  <dcterms:created xsi:type="dcterms:W3CDTF">2013-09-28T21:06:40Z</dcterms:created>
  <dcterms:modified xsi:type="dcterms:W3CDTF">2013-10-06T14:21:19Z</dcterms:modified>
</cp:coreProperties>
</file>