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85" r:id="rId17"/>
    <p:sldId id="287" r:id="rId18"/>
    <p:sldId id="288" r:id="rId19"/>
    <p:sldId id="289" r:id="rId20"/>
    <p:sldId id="290" r:id="rId21"/>
    <p:sldId id="291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FF00"/>
    <a:srgbClr val="00CC00"/>
    <a:srgbClr val="008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086" y="-84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E5BCDD-4814-4BBE-818B-178FC8319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51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6CC2B6-476F-44FD-8793-275DAE2E29B9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ADFFE8-6BBC-430B-B9E8-EF2D9865E9DD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149E6-4C97-471E-8062-8B835426E68B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6F9222-C225-4878-A49C-5FB9BDF4E79F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8B046B-7326-481B-A726-9AE90BA307FE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5B284A-1AC4-4701-BC32-4BDE5C4EA027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20148D-58E2-4ABE-8B9E-5BF86950485E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BE040C-6B90-4EC5-9A66-EA7E2383533B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42B256-113E-45F1-810C-36A9EE033B3A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577BB0-0E08-44A8-9897-20371BB96D14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A3B0F7-D1DA-4879-AD0A-B01C93A8FC58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1AE658-3962-4DB7-9964-72B89A7CAB7E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918104-5748-4D4B-94A5-9CCF1EAA4176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60444DD-6CBA-463B-AB17-1B530AA19642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862AB5-8249-4F94-A3F9-DBF71A295EFF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1190FC-ABE8-4FCB-8C01-5CE218FF2B6B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9486B7-86DA-4123-ACEB-27ACC589B40F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C93A0C-1270-4565-BE66-9A2F65449C69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E3FA9-EE36-4B68-93F0-D429FD36E875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D701812-C573-4328-B4D7-5731BBC216EF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6428E-88F8-4B5E-A94A-BFE166ECC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6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029E0-EB5F-48E1-AE63-799A4E40D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8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638C6-789B-4833-B18B-87201F989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3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E61F7-606B-4DAE-AFB7-0E9B9E9F0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9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8A57F-39FB-4D13-9C52-A2C228FFF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8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2309D-B4B7-4C78-93A7-954D3BEE4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3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07257-2595-48DC-8FA8-B0DF39FFB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5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1AC2A-52C6-42B1-9FBD-F546A39BD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6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B7912-0071-4675-BF33-0D2131A59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1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7CB2E-C421-43B8-A59E-0908F9A1D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7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236D2-A31D-49BC-BFEC-5FCC0FE3D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9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D4A0C9-BF84-4AF3-B530-A933BBAD8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 eaLnBrk="1" hangingPunct="1">
              <a:defRPr/>
            </a:pPr>
            <a:r>
              <a:rPr lang="es-ES_tradnl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¡Me quedé sin don!</a:t>
            </a:r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/>
              <a:t>Este es precisamente el sentimiento </a:t>
            </a:r>
            <a:br>
              <a:rPr lang="es-ES_tradnl" sz="3200" dirty="0" smtClean="0"/>
            </a:br>
            <a:r>
              <a:rPr lang="es-ES_tradnl" sz="3200" dirty="0" smtClean="0"/>
              <a:t>de muchos cristianos. </a:t>
            </a:r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>
                <a:solidFill>
                  <a:srgbClr val="7030A0"/>
                </a:solidFill>
              </a:rPr>
              <a:t>¿Será cierto?  </a:t>
            </a:r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/>
              <a:t>A menudo, el tema de los dones del Espíritu Santo provoca </a:t>
            </a:r>
            <a:r>
              <a:rPr lang="es-ES_tradnl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angustia</a:t>
            </a:r>
            <a:r>
              <a:rPr lang="es-ES_tradnl" sz="3200" dirty="0" smtClean="0">
                <a:solidFill>
                  <a:srgbClr val="FFFF00"/>
                </a:solidFill>
              </a:rPr>
              <a:t> </a:t>
            </a:r>
            <a:r>
              <a:rPr lang="es-ES_tradnl" sz="3200" dirty="0" smtClean="0"/>
              <a:t>e incertidumbre en la mente de muchos.  </a:t>
            </a: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/>
              <a:t>Muchos cristianos se sienten </a:t>
            </a:r>
            <a:br>
              <a:rPr lang="es-ES_tradnl" sz="3200" dirty="0" smtClean="0"/>
            </a:b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confusos</a:t>
            </a:r>
            <a:r>
              <a:rPr lang="es-ES_tradnl" sz="3200" dirty="0" smtClean="0"/>
              <a:t> ante las distintas perspectivas </a:t>
            </a:r>
            <a:br>
              <a:rPr lang="es-ES_tradnl" sz="3200" dirty="0" smtClean="0"/>
            </a:br>
            <a:r>
              <a:rPr lang="es-ES_tradnl" sz="3200" dirty="0" smtClean="0"/>
              <a:t>y opiniones que evocan los dones espirituales.</a:t>
            </a:r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/>
              <a:t>En vista del asunto, </a:t>
            </a:r>
            <a:br>
              <a:rPr lang="es-ES_tradnl" sz="3200" dirty="0" smtClean="0"/>
            </a:br>
            <a:r>
              <a:rPr lang="es-ES_tradnl" sz="3200" dirty="0" smtClean="0"/>
              <a:t>hay </a:t>
            </a:r>
            <a:r>
              <a:rPr lang="es-ES_tradnl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tres reacciones comunes:</a:t>
            </a: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s-ES_tradnl" sz="3200" dirty="0" smtClean="0"/>
              <a:t>  </a:t>
            </a:r>
            <a:endParaRPr lang="en-US" sz="3200" dirty="0" smtClean="0"/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Énfasis </a:t>
            </a:r>
            <a:r>
              <a:rPr lang="es-ES_tradnl" sz="3200" b="1" i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Éxtraordinario</a:t>
            </a:r>
            <a:r>
              <a:rPr lang="es-ES_tradnl" sz="3200" dirty="0" smtClean="0"/>
              <a:t> al tema </a:t>
            </a:r>
            <a:br>
              <a:rPr lang="es-ES_tradnl" sz="3200" dirty="0" smtClean="0"/>
            </a:br>
            <a:r>
              <a:rPr lang="es-ES_tradnl" sz="3200" dirty="0" smtClean="0"/>
              <a:t>de los dones, toda su vida se envuelve en el descubrimiento y desarrollo de su don.</a:t>
            </a:r>
            <a:endParaRPr lang="en-US" sz="3200" dirty="0" smtClean="0"/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Lo Ignoran - Otros prefieren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hacerle caso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al asunto confuso y rechazan la importancia de ello.  </a:t>
            </a:r>
            <a:endParaRPr lang="en-US" sz="3200" dirty="0" smtClean="0"/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Finalmente, algunos tienden a desarrollar un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interés balanceado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al tema.</a:t>
            </a:r>
            <a:endParaRPr lang="en-US" sz="3200" dirty="0" smtClean="0"/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endParaRPr lang="es-ES_tradnl" sz="3200" dirty="0" smtClean="0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Esta tercera reacción es la </a:t>
            </a:r>
            <a:br>
              <a:rPr lang="es-ES_tradnl" sz="3200" dirty="0" smtClean="0"/>
            </a:br>
            <a:r>
              <a:rPr lang="es-ES_tradnl" sz="3200" dirty="0" smtClean="0"/>
              <a:t>apropiada y ventajosa.  El desarrollo completo de una vida, un matrimonio, una familia, o una iglesia no se realizará hasta que haya un entendimiento claro y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bíblico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de los dones espirituales.  </a:t>
            </a:r>
            <a:endParaRPr lang="en-US" sz="3200" dirty="0" smtClean="0"/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El apóstol Pablo declaró: “</a:t>
            </a:r>
            <a:r>
              <a:rPr lang="es-ES_tradnl" sz="3200" i="1" dirty="0" smtClean="0"/>
              <a:t>No quiero, hermanos, que ignoréis acerca de los dones espirituales</a:t>
            </a:r>
            <a:r>
              <a:rPr lang="es-ES_tradnl" sz="3200" dirty="0" smtClean="0"/>
              <a:t>”  </a:t>
            </a:r>
            <a:r>
              <a:rPr lang="es-ES_tradnl" sz="3200" dirty="0" smtClean="0">
                <a:solidFill>
                  <a:srgbClr val="0070C0"/>
                </a:solidFill>
              </a:rPr>
              <a:t>(</a:t>
            </a:r>
            <a:r>
              <a:rPr lang="es-ES_tradnl" sz="3200" b="1" dirty="0" smtClean="0">
                <a:solidFill>
                  <a:srgbClr val="0070C0"/>
                </a:solidFill>
              </a:rPr>
              <a:t>1 Corintios 12:1</a:t>
            </a:r>
            <a:r>
              <a:rPr lang="es-ES_tradnl" sz="3200" dirty="0" smtClean="0">
                <a:solidFill>
                  <a:srgbClr val="0070C0"/>
                </a:solidFill>
              </a:rPr>
              <a:t>).</a:t>
            </a:r>
            <a:endParaRPr lang="en-US" sz="3200" dirty="0" smtClean="0">
              <a:solidFill>
                <a:srgbClr val="0070C0"/>
              </a:solidFill>
            </a:endParaRPr>
          </a:p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endParaRPr lang="es-ES_tradnl" sz="3200" dirty="0" smtClean="0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¿Qué Son Los Dones Espirituales?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A.	Dones espirituales son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impulsos</a:t>
            </a:r>
            <a:r>
              <a:rPr lang="es-ES_tradnl" sz="3200" dirty="0" smtClean="0"/>
              <a:t>,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oportunidades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s-ES_tradnl" sz="3200" dirty="0" smtClean="0"/>
              <a:t> y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dados por </a:t>
            </a:r>
            <a:br>
              <a:rPr lang="es-ES_tradnl" sz="3200" dirty="0" smtClean="0"/>
            </a:br>
            <a:r>
              <a:rPr lang="es-ES_tradnl" sz="3200" dirty="0" smtClean="0"/>
              <a:t>el Espíritu Santo para lograr las metas sobrenaturales de Dios – </a:t>
            </a:r>
            <a:r>
              <a:rPr lang="es-ES_tradnl" sz="3200" b="1" dirty="0" smtClean="0">
                <a:solidFill>
                  <a:srgbClr val="0070C0"/>
                </a:solidFill>
              </a:rPr>
              <a:t>1 </a:t>
            </a:r>
            <a:r>
              <a:rPr lang="es-ES_tradnl" sz="3200" b="1" dirty="0" err="1" smtClean="0">
                <a:solidFill>
                  <a:srgbClr val="0070C0"/>
                </a:solidFill>
              </a:rPr>
              <a:t>Cor</a:t>
            </a:r>
            <a:r>
              <a:rPr lang="es-ES_tradnl" sz="3200" b="1" dirty="0" smtClean="0">
                <a:solidFill>
                  <a:srgbClr val="0070C0"/>
                </a:solidFill>
              </a:rPr>
              <a:t>. 12-14</a:t>
            </a:r>
            <a:r>
              <a:rPr lang="es-ES_tradnl" sz="3200" dirty="0" smtClean="0">
                <a:solidFill>
                  <a:srgbClr val="0070C0"/>
                </a:solidFill>
              </a:rPr>
              <a:t>.</a:t>
            </a:r>
            <a:endParaRPr lang="en-US" sz="3200" dirty="0" smtClean="0">
              <a:solidFill>
                <a:srgbClr val="0070C0"/>
              </a:solidFill>
            </a:endParaRPr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B.	Cada persona que es nacido de nuevo tiene una “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deuda de amor</a:t>
            </a:r>
            <a:r>
              <a:rPr lang="es-ES_tradnl" sz="3200" dirty="0" smtClean="0"/>
              <a:t>”.  Esta deuda es diseñada para motivarnos a cumplir la ley de Dios - </a:t>
            </a:r>
            <a:r>
              <a:rPr lang="es-ES_tradnl" sz="3200" b="1" dirty="0" smtClean="0">
                <a:solidFill>
                  <a:srgbClr val="0070C0"/>
                </a:solidFill>
              </a:rPr>
              <a:t>Mateo 22:36-40</a:t>
            </a:r>
            <a:r>
              <a:rPr lang="es-ES_tradnl" sz="3200" dirty="0" smtClean="0">
                <a:solidFill>
                  <a:srgbClr val="0070C0"/>
                </a:solidFill>
              </a:rPr>
              <a:t>.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¿Qué Son Los Dones Espirituales?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/>
            <a:r>
              <a:rPr lang="es-ES_tradnl" altLang="en-US" sz="3200" smtClean="0"/>
              <a:t>C.	</a:t>
            </a:r>
            <a:r>
              <a:rPr lang="es-ES_tradnl" altLang="en-US" sz="3200" b="1" smtClean="0">
                <a:solidFill>
                  <a:srgbClr val="0070C0"/>
                </a:solidFill>
              </a:rPr>
              <a:t>Romanos 13:8</a:t>
            </a:r>
            <a:endParaRPr lang="en-US" altLang="en-US" sz="3200" smtClean="0">
              <a:solidFill>
                <a:srgbClr val="0070C0"/>
              </a:solidFill>
            </a:endParaRPr>
          </a:p>
          <a:p>
            <a:pPr marL="568325" indent="-568325" algn="l" eaLnBrk="1" hangingPunct="1"/>
            <a:r>
              <a:rPr lang="es-ES_tradnl" altLang="en-US" sz="3200" smtClean="0"/>
              <a:t>D.	Dios nos ha dado dones espirituales para que podamos de alguna forma pagar esa deuda de amor que tenemos.</a:t>
            </a:r>
            <a:endParaRPr lang="en-US" altLang="en-US" sz="3200" smtClean="0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¿Quiénes Reciben Los Dones?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A.</a:t>
            </a:r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creyente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B.	Los dones espirituales son activados en </a:t>
            </a:r>
            <a:br>
              <a:rPr lang="es-ES_tradnl" sz="3200" dirty="0" smtClean="0"/>
            </a:b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momento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de la salvación cuando el Espíritu Santo se une con nuestro espíritu.</a:t>
            </a:r>
            <a:endParaRPr lang="en-US" sz="3200" dirty="0" smtClean="0"/>
          </a:p>
          <a:p>
            <a:pPr marL="457200" indent="-457200" algn="l" eaLnBrk="1" hangingPunct="1">
              <a:defRPr/>
            </a:pPr>
            <a:r>
              <a:rPr lang="es-ES_tradnl" sz="3200" b="1" dirty="0" smtClean="0"/>
              <a:t>C.</a:t>
            </a:r>
            <a:r>
              <a:rPr lang="es-ES_tradnl" sz="3200" b="1" dirty="0" smtClean="0">
                <a:solidFill>
                  <a:srgbClr val="0070C0"/>
                </a:solidFill>
              </a:rPr>
              <a:t>	Romanos 8:16-17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¿Quiénes Reciben Los Dones?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D.	Cuando nace físicamente, posee </a:t>
            </a:r>
            <a:br>
              <a:rPr lang="es-ES_tradnl" sz="3200" dirty="0" smtClean="0"/>
            </a:br>
            <a:r>
              <a:rPr lang="es-ES_tradnl" sz="3200" dirty="0" smtClean="0"/>
              <a:t>ciertas habilidades naturales.  </a:t>
            </a:r>
            <a:br>
              <a:rPr lang="es-ES_tradnl" sz="3200" dirty="0" smtClean="0"/>
            </a:br>
            <a:r>
              <a:rPr lang="es-ES_tradnl" sz="3200" dirty="0" smtClean="0"/>
              <a:t>Cuanto nace de nuevo, Dios toma esas habilidades naturales y las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</a:t>
            </a:r>
            <a:r>
              <a:rPr lang="es-ES_tradnl" sz="3200" dirty="0" smtClean="0"/>
              <a:t> </a:t>
            </a:r>
            <a:br>
              <a:rPr lang="es-ES_tradnl" sz="3200" dirty="0" smtClean="0"/>
            </a:br>
            <a:r>
              <a:rPr lang="es-ES_tradnl" sz="3200" dirty="0" smtClean="0"/>
              <a:t>en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instrumentos</a:t>
            </a:r>
            <a:r>
              <a:rPr lang="es-ES_tradnl" sz="3200" dirty="0" smtClean="0"/>
              <a:t> por los cuales Él </a:t>
            </a:r>
            <a:br>
              <a:rPr lang="es-ES_tradnl" sz="3200" dirty="0" smtClean="0"/>
            </a:br>
            <a:r>
              <a:rPr lang="es-ES_tradnl" sz="3200" dirty="0" smtClean="0"/>
              <a:t>puede obrar a través de nosotros sobrenaturalmente.</a:t>
            </a:r>
          </a:p>
          <a:p>
            <a:pPr marL="457200" indent="-457200" algn="l" eaLnBrk="1" hangingPunct="1">
              <a:defRPr/>
            </a:pPr>
            <a:r>
              <a:rPr lang="es-ES_tradnl" sz="3200" b="1" dirty="0" smtClean="0"/>
              <a:t>E.</a:t>
            </a:r>
            <a:r>
              <a:rPr lang="es-ES_tradnl" sz="3200" b="1" dirty="0" smtClean="0">
                <a:solidFill>
                  <a:srgbClr val="0070C0"/>
                </a:solidFill>
              </a:rPr>
              <a:t>	Efesios 4:8, 12-13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¿Cuántos Dones Puedo Tener?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A.	Hay tres tipos de dones:   </a:t>
            </a:r>
            <a:r>
              <a:rPr lang="es-ES_tradnl" sz="3200" dirty="0" smtClean="0">
                <a:solidFill>
                  <a:srgbClr val="0070C0"/>
                </a:solidFill>
              </a:rPr>
              <a:t>(</a:t>
            </a:r>
            <a:r>
              <a:rPr lang="es-ES_tradnl" sz="3200" b="1" dirty="0" smtClean="0">
                <a:solidFill>
                  <a:srgbClr val="0070C0"/>
                </a:solidFill>
              </a:rPr>
              <a:t>1 </a:t>
            </a:r>
            <a:r>
              <a:rPr lang="es-ES_tradnl" sz="3200" b="1" dirty="0" err="1" smtClean="0">
                <a:solidFill>
                  <a:srgbClr val="0070C0"/>
                </a:solidFill>
              </a:rPr>
              <a:t>Cor</a:t>
            </a:r>
            <a:r>
              <a:rPr lang="es-ES_tradnl" sz="3200" b="1" dirty="0" smtClean="0">
                <a:solidFill>
                  <a:srgbClr val="0070C0"/>
                </a:solidFill>
              </a:rPr>
              <a:t>. 12:4-7</a:t>
            </a:r>
            <a:r>
              <a:rPr lang="es-ES_tradnl" sz="3200" dirty="0" smtClean="0">
                <a:solidFill>
                  <a:srgbClr val="0070C0"/>
                </a:solidFill>
              </a:rPr>
              <a:t>)</a:t>
            </a:r>
          </a:p>
          <a:p>
            <a:pPr marL="971550" lvl="1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 smtClean="0"/>
              <a:t>Dones de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Motivación</a:t>
            </a:r>
            <a:r>
              <a:rPr lang="es-ES_tradnl" sz="3200" dirty="0" smtClean="0"/>
              <a:t> (</a:t>
            </a:r>
            <a:r>
              <a:rPr lang="es-ES_tradnl" sz="3200" i="1" dirty="0" smtClean="0"/>
              <a:t>dones</a:t>
            </a:r>
            <a:r>
              <a:rPr lang="es-ES_tradnl" sz="3200" dirty="0" smtClean="0"/>
              <a:t>)</a:t>
            </a:r>
            <a:endParaRPr lang="en-US" sz="3200" dirty="0" smtClean="0"/>
          </a:p>
          <a:p>
            <a:pPr marL="971550" lvl="1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 smtClean="0"/>
              <a:t>Dones de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Ministerio</a:t>
            </a:r>
            <a:r>
              <a:rPr lang="es-ES_tradnl" sz="3200" dirty="0" smtClean="0"/>
              <a:t> (</a:t>
            </a:r>
            <a:r>
              <a:rPr lang="es-ES_tradnl" sz="3200" i="1" dirty="0" smtClean="0"/>
              <a:t>ministerios</a:t>
            </a:r>
            <a:r>
              <a:rPr lang="es-ES_tradnl" sz="3200" dirty="0" smtClean="0"/>
              <a:t>)</a:t>
            </a:r>
            <a:endParaRPr lang="en-US" sz="3200" dirty="0" smtClean="0"/>
          </a:p>
          <a:p>
            <a:pPr marL="971550" lvl="1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 smtClean="0"/>
              <a:t>Dones de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Manifestación</a:t>
            </a:r>
            <a:r>
              <a:rPr lang="es-ES_tradnl" sz="3200" dirty="0" smtClean="0"/>
              <a:t> (</a:t>
            </a:r>
            <a:r>
              <a:rPr lang="es-ES_tradnl" sz="3200" i="1" dirty="0" smtClean="0"/>
              <a:t>operaciones</a:t>
            </a:r>
            <a:r>
              <a:rPr lang="es-ES_tradnl" sz="3200" dirty="0" smtClean="0"/>
              <a:t>)</a:t>
            </a:r>
            <a:endParaRPr lang="en-US" sz="3200" dirty="0" smtClean="0"/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2.	Tenemos un don de motivación y la posibilidad de varios dones de ministerio </a:t>
            </a:r>
            <a:br>
              <a:rPr lang="es-ES_tradnl" sz="3200" dirty="0" smtClean="0"/>
            </a:br>
            <a:r>
              <a:rPr lang="es-ES_tradnl" sz="3200" dirty="0" smtClean="0"/>
              <a:t>y manifestación.</a:t>
            </a:r>
            <a:endParaRPr lang="en-US" sz="3200" dirty="0" smtClean="0"/>
          </a:p>
          <a:p>
            <a:pPr marL="2228850" lvl="4" indent="-514350" algn="l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s-ES_tradnl" sz="3200" b="1" dirty="0" smtClean="0">
                <a:solidFill>
                  <a:srgbClr val="0070C0"/>
                </a:solidFill>
              </a:rPr>
              <a:t>1 Pedro 4:10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pPr marL="2228850" lvl="4" indent="-514350" algn="l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s-ES_tradnl" sz="3200" b="1" dirty="0" smtClean="0">
                <a:solidFill>
                  <a:srgbClr val="0070C0"/>
                </a:solidFill>
              </a:rPr>
              <a:t>1 Corintios 12:31</a:t>
            </a:r>
            <a:endParaRPr lang="en-US" sz="3200" b="1" dirty="0" smtClean="0">
              <a:solidFill>
                <a:srgbClr val="0070C0"/>
              </a:solidFill>
            </a:endParaRP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¿Cuántos Dones Puedo Tener?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C.	El don de motivación es dado al </a:t>
            </a:r>
            <a:br>
              <a:rPr lang="es-ES_tradnl" sz="3200" dirty="0" smtClean="0"/>
            </a:br>
            <a:r>
              <a:rPr lang="es-ES_tradnl" sz="3200" dirty="0" smtClean="0"/>
              <a:t>creyente por el Espíritu Santo.  Esta palabra “</a:t>
            </a:r>
            <a:r>
              <a:rPr lang="es-ES_tradnl" sz="3200" i="1" dirty="0" smtClean="0"/>
              <a:t>dones</a:t>
            </a:r>
            <a:r>
              <a:rPr lang="es-ES_tradnl" sz="3200" dirty="0" smtClean="0"/>
              <a:t>” viene de una palabra  </a:t>
            </a:r>
            <a:br>
              <a:rPr lang="es-ES_tradnl" sz="3200" dirty="0" smtClean="0"/>
            </a:br>
            <a:r>
              <a:rPr lang="es-ES_tradnl" sz="3200" dirty="0" smtClean="0"/>
              <a:t>que significa “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</a:t>
            </a:r>
            <a:r>
              <a:rPr lang="es-ES_tradnl" sz="3200" dirty="0" smtClean="0"/>
              <a:t>”.  Es algo que recibimos sin merecerlo. </a:t>
            </a:r>
            <a:endParaRPr lang="en-US" sz="3200" dirty="0" smtClean="0"/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D.	Dios nos da tanto el “querer” como el “hacer” para cumplir Su voluntad en nuestras vidas – </a:t>
            </a:r>
            <a:r>
              <a:rPr lang="es-ES_tradnl" sz="3200" b="1" dirty="0" smtClean="0">
                <a:solidFill>
                  <a:srgbClr val="0070C0"/>
                </a:solidFill>
              </a:rPr>
              <a:t>Filipenses 2:13.</a:t>
            </a:r>
            <a:endParaRPr lang="en-US" sz="3200" b="1" dirty="0" smtClean="0">
              <a:solidFill>
                <a:srgbClr val="0070C0"/>
              </a:solidFill>
            </a:endParaRP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¿Por Qué Sólo Un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A.	Para que podamos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concentrarnos </a:t>
            </a:r>
            <a:b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él.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_tradnl" sz="3200" b="1" dirty="0" smtClean="0">
                <a:solidFill>
                  <a:srgbClr val="0070C0"/>
                </a:solidFill>
              </a:rPr>
              <a:t>Romanos 12:6-8</a:t>
            </a:r>
            <a:endParaRPr lang="en-US" sz="3200" dirty="0" smtClean="0">
              <a:solidFill>
                <a:srgbClr val="0070C0"/>
              </a:solidFill>
            </a:endParaRPr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B.	Para que podamos ver nuestra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necesidad de los demás.</a:t>
            </a:r>
            <a:r>
              <a:rPr lang="es-ES_tradnl" sz="3200" dirty="0" smtClean="0"/>
              <a:t>  </a:t>
            </a:r>
            <a:r>
              <a:rPr lang="es-ES_tradnl" sz="3200" b="1" dirty="0" smtClean="0">
                <a:solidFill>
                  <a:srgbClr val="0070C0"/>
                </a:solidFill>
              </a:rPr>
              <a:t>Romanos 12:3-5</a:t>
            </a:r>
            <a:endParaRPr lang="en-US" sz="3200" dirty="0" smtClean="0">
              <a:solidFill>
                <a:srgbClr val="0070C0"/>
              </a:solidFill>
            </a:endParaRPr>
          </a:p>
          <a:p>
            <a:pPr marL="457200" indent="-457200" algn="l" eaLnBrk="1" hangingPunct="1">
              <a:defRPr/>
            </a:pPr>
            <a:r>
              <a:rPr lang="es-ES_tradnl" sz="3200" dirty="0" smtClean="0"/>
              <a:t>C.	Si un creyente tuviera los 7 dones de motivación, no tendría necesidad de </a:t>
            </a:r>
            <a:br>
              <a:rPr lang="es-ES_tradnl" sz="3200" dirty="0" smtClean="0"/>
            </a:br>
            <a:r>
              <a:rPr lang="es-ES_tradnl" sz="3200" dirty="0" smtClean="0"/>
              <a:t>otros hermanos y hermanas en Cristo. </a:t>
            </a:r>
            <a:endParaRPr lang="en-US" sz="3200" dirty="0" smtClean="0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A.	Aceptar a Cristo como mi Salvador.</a:t>
            </a:r>
            <a:endParaRPr lang="en-US" sz="3200" dirty="0" smtClean="0"/>
          </a:p>
          <a:p>
            <a:pPr marL="914400" lvl="1" indent="-514350" algn="l" eaLnBrk="1" hangingPunct="1">
              <a:buFont typeface="+mj-lt"/>
              <a:buAutoNum type="arabicPeriod"/>
              <a:defRPr/>
            </a:pPr>
            <a:r>
              <a:rPr lang="es-ES_tradnl" sz="3200" dirty="0" smtClean="0">
                <a:ea typeface="+mn-ea"/>
                <a:cs typeface="+mn-cs"/>
              </a:rPr>
              <a:t>Sin Cristo, no va a descubrir su don espiritual porque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no tiene ninguno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.</a:t>
            </a:r>
          </a:p>
          <a:p>
            <a:pPr marL="914400" lvl="1" indent="-514350" algn="l" eaLnBrk="1" hangingPunct="1">
              <a:buFont typeface="+mj-lt"/>
              <a:buAutoNum type="arabicPeriod"/>
              <a:defRPr/>
            </a:pPr>
            <a:r>
              <a:rPr lang="es-ES_tradnl" sz="3200" b="1" dirty="0" smtClean="0">
                <a:solidFill>
                  <a:srgbClr val="0070C0"/>
                </a:solidFill>
                <a:ea typeface="+mn-ea"/>
                <a:cs typeface="+mn-cs"/>
              </a:rPr>
              <a:t>Romanos 10:9-13</a:t>
            </a:r>
            <a:endParaRPr lang="en-US" sz="3200" dirty="0" smtClean="0">
              <a:solidFill>
                <a:srgbClr val="0070C0"/>
              </a:solidFill>
              <a:ea typeface="+mn-ea"/>
              <a:cs typeface="+mn-cs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B.	Aprender a tener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victoria sobre </a:t>
            </a:r>
            <a:b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pecado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s-ES_tradnl" sz="3200" dirty="0" smtClean="0"/>
              <a:t> </a:t>
            </a:r>
          </a:p>
          <a:p>
            <a:pPr marL="914400" lvl="1" indent="-514350" algn="l" eaLnBrk="1" hangingPunct="1">
              <a:buFont typeface="+mj-lt"/>
              <a:buAutoNum type="arabicPeriod"/>
              <a:defRPr/>
            </a:pPr>
            <a:r>
              <a:rPr lang="es-ES_tradnl" sz="3200" b="1" dirty="0" smtClean="0">
                <a:solidFill>
                  <a:srgbClr val="0070C0"/>
                </a:solidFill>
              </a:rPr>
              <a:t>Romanos 6-8</a:t>
            </a:r>
          </a:p>
          <a:p>
            <a:pPr marL="914400" lvl="1" indent="-514350" algn="l" eaLnBrk="1" hangingPunct="1">
              <a:buFont typeface="+mj-lt"/>
              <a:buAutoNum type="arabicPeriod"/>
              <a:defRPr/>
            </a:pPr>
            <a:r>
              <a:rPr lang="es-ES_tradnl" sz="3200" dirty="0" smtClean="0">
                <a:ea typeface="+mn-ea"/>
                <a:cs typeface="+mn-cs"/>
              </a:rPr>
              <a:t>El asunto de los dones espirituales </a:t>
            </a:r>
            <a:br>
              <a:rPr lang="es-ES_tradnl" sz="3200" dirty="0" smtClean="0">
                <a:ea typeface="+mn-ea"/>
                <a:cs typeface="+mn-cs"/>
              </a:rPr>
            </a:br>
            <a:r>
              <a:rPr lang="es-ES_tradnl" sz="3200" dirty="0" smtClean="0">
                <a:ea typeface="+mn-ea"/>
                <a:cs typeface="+mn-cs"/>
              </a:rPr>
              <a:t>no es tratado por Pablo en el libro de Romanos hasta que el asunto del pecado es identificado y vencido en la vida del creyente.</a:t>
            </a:r>
            <a:endParaRPr lang="en-US" sz="3200" dirty="0" smtClean="0">
              <a:ea typeface="+mn-ea"/>
              <a:cs typeface="+mn-cs"/>
            </a:endParaRP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C.	</a:t>
            </a:r>
            <a:r>
              <a:rPr lang="es-ES" sz="3200" dirty="0" smtClean="0"/>
              <a:t>Concentrarme en </a:t>
            </a:r>
            <a:r>
              <a:rPr lang="es-ES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necesidades</a:t>
            </a:r>
            <a:br>
              <a:rPr lang="es-ES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otros</a:t>
            </a:r>
            <a:r>
              <a:rPr lang="es-E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857250" lvl="1" indent="-457200" algn="l" eaLnBrk="1" hangingPunct="1">
              <a:defRPr/>
            </a:pPr>
            <a:r>
              <a:rPr lang="es-ES" sz="3200" dirty="0" smtClean="0">
                <a:ea typeface="+mn-ea"/>
                <a:cs typeface="+mn-cs"/>
              </a:rPr>
              <a:t>1.	</a:t>
            </a:r>
            <a:r>
              <a:rPr lang="es-ES" sz="3200" dirty="0" smtClean="0">
                <a:solidFill>
                  <a:srgbClr val="0070C0"/>
                </a:solidFill>
                <a:ea typeface="+mn-ea"/>
                <a:cs typeface="+mn-cs"/>
              </a:rPr>
              <a:t>Efesios 4:12-13</a:t>
            </a:r>
          </a:p>
          <a:p>
            <a:pPr marL="857250" lvl="1" indent="-457200" algn="l" eaLnBrk="1" hangingPunct="1">
              <a:defRPr/>
            </a:pPr>
            <a:r>
              <a:rPr lang="es-ES" sz="3200" dirty="0" smtClean="0">
                <a:ea typeface="+mn-ea"/>
                <a:cs typeface="+mn-cs"/>
              </a:rPr>
              <a:t>2.	No voy a ver la necesidad de otros en </a:t>
            </a:r>
            <a:br>
              <a:rPr lang="es-ES" sz="3200" dirty="0" smtClean="0">
                <a:ea typeface="+mn-ea"/>
                <a:cs typeface="+mn-cs"/>
              </a:rPr>
            </a:br>
            <a:r>
              <a:rPr lang="es-ES" sz="3200" dirty="0" smtClean="0">
                <a:ea typeface="+mn-ea"/>
                <a:cs typeface="+mn-cs"/>
              </a:rPr>
              <a:t>mi vida hasta que empiezo a usar mi don para el bien de otros.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D.	Discernir </a:t>
            </a: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motivo verdadero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/>
              <a:t>por lo</a:t>
            </a:r>
            <a:br>
              <a:rPr lang="es-ES_tradnl" sz="3200" dirty="0" smtClean="0"/>
            </a:br>
            <a:r>
              <a:rPr lang="es-ES_tradnl" sz="3200" dirty="0" smtClean="0"/>
              <a:t>cual ayudo a otros - </a:t>
            </a:r>
            <a:r>
              <a:rPr lang="es-ES_tradnl" sz="3200" b="1" dirty="0" smtClean="0">
                <a:solidFill>
                  <a:srgbClr val="0070C0"/>
                </a:solidFill>
              </a:rPr>
              <a:t>Romanos 12:4</a:t>
            </a:r>
            <a:r>
              <a:rPr lang="es-ES_tradnl" sz="3200" dirty="0" smtClean="0">
                <a:solidFill>
                  <a:srgbClr val="0070C0"/>
                </a:solidFill>
              </a:rPr>
              <a:t>.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" sz="3200" dirty="0" smtClean="0"/>
              <a:t>E.	Identificar por qué </a:t>
            </a:r>
            <a:r>
              <a:rPr lang="es-ES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irritan</a:t>
            </a:r>
            <a:r>
              <a:rPr lang="es-E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200" dirty="0" smtClean="0"/>
              <a:t>otros cristianos.</a:t>
            </a:r>
          </a:p>
          <a:p>
            <a:pPr marL="857250" lvl="1" indent="-457200" algn="l" eaLnBrk="1" hangingPunct="1">
              <a:defRPr/>
            </a:pPr>
            <a:r>
              <a:rPr lang="es-ES" sz="3200" dirty="0" smtClean="0">
                <a:ea typeface="+mn-ea"/>
                <a:cs typeface="+mn-cs"/>
              </a:rPr>
              <a:t>1.	</a:t>
            </a:r>
            <a:r>
              <a:rPr lang="es-ES" sz="3200" dirty="0" smtClean="0">
                <a:solidFill>
                  <a:srgbClr val="0070C0"/>
                </a:solidFill>
                <a:ea typeface="+mn-ea"/>
                <a:cs typeface="+mn-cs"/>
              </a:rPr>
              <a:t>1 Juan 3:16</a:t>
            </a:r>
          </a:p>
          <a:p>
            <a:pPr marL="857250" lvl="1" indent="-457200" algn="l" eaLnBrk="1" hangingPunct="1">
              <a:defRPr/>
            </a:pPr>
            <a:r>
              <a:rPr lang="es-ES" sz="3200" dirty="0" smtClean="0">
                <a:ea typeface="+mn-ea"/>
                <a:cs typeface="+mn-cs"/>
              </a:rPr>
              <a:t>2.	El don espiritual que Dios me ha dado me ayuda a ver las necesidades en las vidas de otras personas que aun otros creyentes no pueden ver.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4350" indent="-514350" algn="l" eaLnBrk="1" hangingPunct="1">
              <a:buFontTx/>
              <a:buAutoNum type="alphaUcPeriod" startAt="6"/>
              <a:defRPr/>
            </a:pPr>
            <a:r>
              <a:rPr lang="es-ES_tradnl" sz="3200" dirty="0" smtClean="0"/>
              <a:t>Entender </a:t>
            </a: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dones.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400050" lvl="1" indent="0" algn="l" eaLnBrk="1" hangingPunct="1">
              <a:defRPr/>
            </a:pPr>
            <a:r>
              <a:rPr lang="es-ES_tradnl" sz="3200" b="1" dirty="0" smtClean="0">
                <a:ea typeface="+mn-ea"/>
                <a:cs typeface="+mn-cs"/>
              </a:rPr>
              <a:t>1.	</a:t>
            </a:r>
            <a:r>
              <a:rPr lang="es-ES_tradnl" sz="3200" b="1" dirty="0" smtClean="0">
                <a:solidFill>
                  <a:srgbClr val="0070C0"/>
                </a:solidFill>
                <a:ea typeface="+mn-ea"/>
                <a:cs typeface="+mn-cs"/>
              </a:rPr>
              <a:t>1 Corintios 12:4-7</a:t>
            </a:r>
            <a:endParaRPr lang="en-US" sz="3200" dirty="0" smtClean="0">
              <a:solidFill>
                <a:srgbClr val="0070C0"/>
              </a:solidFill>
              <a:ea typeface="+mn-ea"/>
              <a:cs typeface="+mn-cs"/>
            </a:endParaRP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G.	Distinguiendo </a:t>
            </a: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características </a:t>
            </a:r>
            <a:b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cada don</a:t>
            </a:r>
            <a:r>
              <a:rPr lang="es-ES_tradnl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71550" lvl="1" indent="-514350" algn="l" eaLnBrk="1" hangingPunct="1">
              <a:buFont typeface="+mj-lt"/>
              <a:buAutoNum type="arabicPeriod"/>
              <a:defRPr/>
            </a:pPr>
            <a:r>
              <a:rPr lang="es-ES_tradnl" sz="3200" dirty="0" smtClean="0">
                <a:ea typeface="+mn-ea"/>
                <a:cs typeface="+mn-cs"/>
              </a:rPr>
              <a:t>La mayor parte de los problemas que confronto vienen cuando estoy tratando de usar mi don espiritual a través de los esfuerzos de la carne en vez del poder del Espíritu Santo.</a:t>
            </a:r>
            <a:endParaRPr lang="en-US" sz="3200" dirty="0" smtClean="0">
              <a:ea typeface="+mn-ea"/>
              <a:cs typeface="+mn-cs"/>
            </a:endParaRP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¿Cómo Puedo Descubrir Mi Don?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defRPr/>
            </a:pPr>
            <a:r>
              <a:rPr lang="es-ES_tradnl" sz="3200" dirty="0" smtClean="0"/>
              <a:t>G.	Distinguiendo </a:t>
            </a: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características </a:t>
            </a:r>
            <a:b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cada don</a:t>
            </a:r>
            <a:r>
              <a:rPr lang="es-ES_tradnl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l" eaLnBrk="1" hangingPunct="1">
              <a:defRPr/>
            </a:pPr>
            <a:r>
              <a:rPr lang="es-ES_tradnl" sz="3200" dirty="0" smtClean="0">
                <a:ea typeface="+mn-ea"/>
                <a:cs typeface="+mn-cs"/>
              </a:rPr>
              <a:t>2.	Mucho de los que han descubierto su don espiritual lo han hecho por reconocer los abusos de sus habilidades naturales.</a:t>
            </a:r>
            <a:endParaRPr lang="en-US" sz="3200" dirty="0" smtClean="0">
              <a:ea typeface="+mn-ea"/>
              <a:cs typeface="+mn-cs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Cuando encontramos cuál es </a:t>
            </a:r>
            <a:br>
              <a:rPr lang="es-ES_tradnl" sz="3200" dirty="0" smtClean="0"/>
            </a:br>
            <a:r>
              <a:rPr lang="es-ES_tradnl" sz="3200" dirty="0" smtClean="0"/>
              <a:t>nuestro don espiritual y su valor para con el cuerpo de Cristo, vamos a experimentar una realización personal muy profundo y un gozo muy profundo también.  </a:t>
            </a:r>
          </a:p>
          <a:p>
            <a:pPr marL="0" indent="0" eaLnBrk="1" hangingPunct="1">
              <a:defRPr/>
            </a:pP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¡Qué el Señor nos </a:t>
            </a:r>
            <a: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ayude </a:t>
            </a:r>
            <a:b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reconocer el </a:t>
            </a:r>
            <a: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 </a:t>
            </a:r>
            <a:b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32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</a:t>
            </a:r>
            <a:r>
              <a:rPr lang="es-ES_trad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 nos ha dado!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s-ES_tradnl" sz="3200" dirty="0" smtClean="0"/>
              <a:t> </a:t>
            </a:r>
            <a:endParaRPr lang="en-US" sz="3200" dirty="0" smtClean="0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8686800" y="6248400"/>
            <a:ext cx="342900" cy="4572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4000">
                <a:solidFill>
                  <a:schemeClr val="tx1"/>
                </a:solidFill>
                <a:latin typeface="Franklin Gothic Demi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Franklin Gothic Dem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221</Words>
  <Application>Microsoft Office PowerPoint</Application>
  <PresentationFormat>On-screen Show (4:3)</PresentationFormat>
  <Paragraphs>95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FormalScrp421 BT</vt:lpstr>
      <vt:lpstr>Franklin Gothic Demi</vt:lpstr>
      <vt:lpstr>Wingdings</vt:lpstr>
      <vt:lpstr>Default Design</vt:lpstr>
      <vt:lpstr>PowerPoint Presentation</vt:lpstr>
      <vt:lpstr>Introducción</vt:lpstr>
      <vt:lpstr>Introducción</vt:lpstr>
      <vt:lpstr>Introducción</vt:lpstr>
      <vt:lpstr>Introducción</vt:lpstr>
      <vt:lpstr>I. ¿Qué Son Los Dones Espirituales?</vt:lpstr>
      <vt:lpstr>I. ¿Qué Son Los Dones Espirituales?</vt:lpstr>
      <vt:lpstr>II. ¿Quiénes Reciben Los Dones?</vt:lpstr>
      <vt:lpstr>II. ¿Quiénes Reciben Los Dones?</vt:lpstr>
      <vt:lpstr>III. ¿Cuántos Dones Puedo Tener?</vt:lpstr>
      <vt:lpstr>III. ¿Cuántos Dones Puedo Tener?</vt:lpstr>
      <vt:lpstr>IV. ¿Por Qué Sólo Un Don?</vt:lpstr>
      <vt:lpstr>V. ¿Cómo Puedo Descubrir Mi Don?</vt:lpstr>
      <vt:lpstr>V. ¿Cómo Puedo Descubrir Mi Don?</vt:lpstr>
      <vt:lpstr>V. ¿Cómo Puedo Descubrir Mi Don?</vt:lpstr>
      <vt:lpstr>V. ¿Cómo Puedo Descubrir Mi Don?</vt:lpstr>
      <vt:lpstr>V. ¿Cómo Puedo Descubrir Mi Don?</vt:lpstr>
      <vt:lpstr>V. ¿Cómo Puedo Descubrir Mi Don?</vt:lpstr>
      <vt:lpstr>V. ¿Cómo Puedo Descubrir Mi Don?</vt:lpstr>
      <vt:lpstr>V. ¿Cómo Puedo Descubrir Mi Don?</vt:lpstr>
      <vt:lpstr>Conclusión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48</cp:revision>
  <dcterms:created xsi:type="dcterms:W3CDTF">2008-02-23T23:34:35Z</dcterms:created>
  <dcterms:modified xsi:type="dcterms:W3CDTF">2014-10-20T22:43:00Z</dcterms:modified>
</cp:coreProperties>
</file>