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73" r:id="rId3"/>
    <p:sldId id="292" r:id="rId4"/>
    <p:sldId id="294" r:id="rId5"/>
    <p:sldId id="295" r:id="rId6"/>
    <p:sldId id="296" r:id="rId7"/>
    <p:sldId id="297" r:id="rId8"/>
    <p:sldId id="291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7" r:id="rId18"/>
    <p:sldId id="306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15" r:id="rId27"/>
    <p:sldId id="316" r:id="rId28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99"/>
    <a:srgbClr val="00FF00"/>
    <a:srgbClr val="00CC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-1086" y="-84"/>
      </p:cViewPr>
      <p:guideLst>
        <p:guide orient="horz" pos="9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r>
              <a:rPr lang="en-US"/>
              <a:t>Las Etapas de Descubrimiento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r>
              <a:rPr lang="en-US"/>
              <a:t>Domingo, 25 de marzo del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r>
              <a:rPr lang="es-ES"/>
              <a:t>Los Dones del Espíritu Santo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FF70AFA-7FD9-4A11-8383-54A4A5CDF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357882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Las Etapas de Descubrimiento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en-US"/>
              <a:t>Domingo, 25 de marzo del 2012</a:t>
            </a:r>
          </a:p>
        </p:txBody>
      </p:sp>
      <p:sp>
        <p:nvSpPr>
          <p:cNvPr id="2970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s-ES"/>
              <a:t>Los Dones del Espíritu Santo</a:t>
            </a: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0325569-5965-418F-8DC1-DB5A1AC28B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94261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672897-8988-4CC0-8ECF-D3FA6E25FE18}" type="slidenum">
              <a:rPr lang="en-US" altLang="en-US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en-US" smtClean="0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0725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30726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30727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354FE91-ADC1-4481-B399-4272A3189FF8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1749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31750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31751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4AB2E39-593C-43A6-AA01-E201E8613D55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 smtClean="0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2773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32774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32775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3D652CD-4778-4A34-9712-E5A37D703ADB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379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3379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3379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162DE3C-3933-45E2-BA8D-D94E06217932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482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3482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3482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F1AF37A-2BC3-4204-823D-B500194969C6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5845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35846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35847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BE65E2A-E6D9-40DE-9182-3EE700F55D55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6869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36870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36871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C406AE6-AEB2-44BE-86E2-16B7C30843D5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7893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37894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37895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761B3CD-16E6-465E-BB70-B60457E54E68}" type="slidenum">
              <a:rPr lang="en-US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 smtClean="0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891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3891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3891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999C5B-6A4F-4AA7-84A1-AF5B839A12B7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994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3994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3994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B6DA171-74C4-4A3A-B469-B5B220CE68D1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0965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40966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40967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3699AA-CE83-4E0A-8A65-8D86B62AB381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1989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41990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41991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A6A75B-F9E6-4348-8646-A8F73C2932E8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smtClean="0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3013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43014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43015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9081795-7258-4BC1-94D5-DA9F7B2A5FBB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smtClean="0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403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4403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4403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292D2BF-BA4B-4200-9914-6B92DB6AD652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smtClean="0"/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506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4506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4506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5BE627A-82F8-4977-89BA-5F79D37348E8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smtClean="0"/>
          </a:p>
        </p:txBody>
      </p:sp>
      <p:sp>
        <p:nvSpPr>
          <p:cNvPr id="460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6085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46086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46087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E917D04-F58E-4B32-955F-560058A813B6}" type="slidenum">
              <a:rPr lang="en-US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 smtClean="0"/>
          </a:p>
        </p:txBody>
      </p:sp>
      <p:sp>
        <p:nvSpPr>
          <p:cNvPr id="471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7109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47110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47111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A2A2F98-D1F9-4B0A-93E8-2199688124F8}" type="slidenum">
              <a:rPr lang="en-US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 smtClean="0"/>
          </a:p>
        </p:txBody>
      </p:sp>
      <p:sp>
        <p:nvSpPr>
          <p:cNvPr id="481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8133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48134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48135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1A0BCDB-5E7B-4AAD-ABCD-D83523547878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smtClean="0"/>
          </a:p>
        </p:txBody>
      </p:sp>
      <p:sp>
        <p:nvSpPr>
          <p:cNvPr id="491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915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4915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4915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85DF846-56B5-45BE-843B-9C0FA84C4726}" type="slidenum">
              <a:rPr lang="en-US" altLang="en-US" smtClean="0"/>
              <a:pPr eaLnBrk="1" hangingPunct="1">
                <a:spcBef>
                  <a:spcPct val="0"/>
                </a:spcBef>
              </a:pPr>
              <a:t>21</a:t>
            </a:fld>
            <a:endParaRPr lang="en-US" altLang="en-US" smtClean="0"/>
          </a:p>
        </p:txBody>
      </p:sp>
      <p:sp>
        <p:nvSpPr>
          <p:cNvPr id="501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018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5018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5018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177E06-99FC-486A-AF32-CD3E1201D48F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 smtClean="0"/>
          </a:p>
        </p:txBody>
      </p:sp>
      <p:sp>
        <p:nvSpPr>
          <p:cNvPr id="512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1205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51206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51207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D56A2DF-7040-408E-80E3-E7759372AA15}" type="slidenum">
              <a:rPr lang="en-US" altLang="en-US" smtClean="0"/>
              <a:pPr eaLnBrk="1" hangingPunct="1">
                <a:spcBef>
                  <a:spcPct val="0"/>
                </a:spcBef>
              </a:pPr>
              <a:t>23</a:t>
            </a:fld>
            <a:endParaRPr lang="en-US" altLang="en-US" smtClean="0"/>
          </a:p>
        </p:txBody>
      </p:sp>
      <p:sp>
        <p:nvSpPr>
          <p:cNvPr id="522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2229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52230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52231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1C78338-840E-47BD-87A7-2D24D34B28C0}" type="slidenum">
              <a:rPr lang="en-US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en-US" smtClean="0"/>
          </a:p>
        </p:txBody>
      </p:sp>
      <p:sp>
        <p:nvSpPr>
          <p:cNvPr id="532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3253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53254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53255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975E76B-98C9-4A09-A070-88D501A3E504}" type="slidenum">
              <a:rPr lang="en-US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en-US" smtClean="0"/>
          </a:p>
        </p:txBody>
      </p:sp>
      <p:sp>
        <p:nvSpPr>
          <p:cNvPr id="542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42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54278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54279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BAA7F67-F442-44C1-A495-318C01A535FD}" type="slidenum">
              <a:rPr lang="en-US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en-US" smtClean="0"/>
          </a:p>
        </p:txBody>
      </p:sp>
      <p:sp>
        <p:nvSpPr>
          <p:cNvPr id="552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53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553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553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5A233C3-B1D3-4F38-B0DB-99CE36ABAEAA}" type="slidenum">
              <a:rPr lang="en-US" altLang="en-US" smtClean="0"/>
              <a:pPr eaLnBrk="1" hangingPunct="1">
                <a:spcBef>
                  <a:spcPct val="0"/>
                </a:spcBef>
              </a:pPr>
              <a:t>27</a:t>
            </a:fld>
            <a:endParaRPr lang="en-US" altLang="en-US" smtClean="0"/>
          </a:p>
        </p:txBody>
      </p:sp>
      <p:sp>
        <p:nvSpPr>
          <p:cNvPr id="563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6325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Domingo, 25 de marzo del 2012</a:t>
            </a:r>
          </a:p>
        </p:txBody>
      </p:sp>
      <p:sp>
        <p:nvSpPr>
          <p:cNvPr id="56326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n-US" smtClean="0"/>
              <a:t>Los Dones del Espíritu Santo</a:t>
            </a:r>
            <a:endParaRPr lang="en-US" altLang="en-US" smtClean="0"/>
          </a:p>
        </p:txBody>
      </p:sp>
      <p:sp>
        <p:nvSpPr>
          <p:cNvPr id="56327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 Etapas de Descubrimiento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F38F70-D0BB-4200-9FC2-43BB604771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19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FC244-35A7-4EC8-9125-9215D0D31D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92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6FEF3-BEF8-4688-B5CA-969218DC9C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86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194B53-B4A5-4CCF-A8F2-975D05027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546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172B6-BF9A-4ECA-807D-FA3F8E82F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07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03F30-C04C-4D30-B644-322338EFD8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140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57DC7-029C-4E20-9DFA-47DB931248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478F6-3915-499E-9BDF-3DA74F9AA7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23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5F467-AE4A-49F2-A557-1E6A466FB3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237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3A8FA-C622-431C-8A45-CC17A07E41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512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F96983-85E0-42E0-81B7-590BBC9687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705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67056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60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B4A33EA-A8EA-438D-A603-1394472082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2pPr>
      <a:lvl3pPr marL="1143000" indent="-228600" algn="ctr" rtl="0" eaLnBrk="0" fontAlgn="base" hangingPunct="0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052" name="Picture 5" descr="Dones Powerpoint Tit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Repaso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buFont typeface="Wingdings" pitchFamily="2" charset="2"/>
              <a:buChar char="§"/>
              <a:defRPr/>
            </a:pPr>
            <a:r>
              <a:rPr lang="es-ES_tradnl" sz="3200" dirty="0" smtClean="0"/>
              <a:t>En vista del asunto, hay </a:t>
            </a:r>
            <a:br>
              <a:rPr lang="es-ES_tradnl" sz="3200" dirty="0" smtClean="0"/>
            </a:br>
            <a:r>
              <a:rPr lang="es-ES_tradnl" sz="3200" dirty="0" smtClean="0">
                <a:solidFill>
                  <a:srgbClr val="7030A0"/>
                </a:solidFill>
              </a:rPr>
              <a:t>tres reacciones comunes:</a:t>
            </a:r>
          </a:p>
          <a:p>
            <a:pPr marL="857250" lvl="1" indent="-457200" algn="l" eaLnBrk="1" hangingPunct="1">
              <a:buFont typeface="Arial" pitchFamily="34" charset="0"/>
              <a:buChar char="•"/>
              <a:defRPr/>
            </a:pPr>
            <a:r>
              <a:rPr lang="es-ES_tradnl" sz="3200" dirty="0" smtClean="0"/>
              <a:t>Poner Un </a:t>
            </a:r>
            <a:r>
              <a:rPr lang="es-ES_tradnl" sz="3200" dirty="0"/>
              <a:t>Énfasis </a:t>
            </a:r>
            <a:r>
              <a:rPr lang="es-ES_tradnl" sz="3200" dirty="0" smtClean="0"/>
              <a:t>Extraordinario</a:t>
            </a:r>
            <a:endParaRPr lang="en-US" sz="3200" dirty="0"/>
          </a:p>
          <a:p>
            <a:pPr marL="857250" lvl="1" indent="-457200" algn="l" eaLnBrk="1" hangingPunct="1">
              <a:buFont typeface="Arial" pitchFamily="34" charset="0"/>
              <a:buChar char="•"/>
              <a:defRPr/>
            </a:pPr>
            <a:r>
              <a:rPr lang="es-ES_tradnl" sz="3200" dirty="0" smtClean="0"/>
              <a:t>Ignorar El Asunto  </a:t>
            </a:r>
            <a:endParaRPr lang="en-US" sz="3200" dirty="0"/>
          </a:p>
          <a:p>
            <a:pPr marL="857250" lvl="1" indent="-457200" algn="l" eaLnBrk="1" hangingPunct="1">
              <a:buFont typeface="Arial" pitchFamily="34" charset="0"/>
              <a:buChar char="•"/>
              <a:defRPr/>
            </a:pPr>
            <a:r>
              <a:rPr lang="es-ES_tradnl" sz="3200" dirty="0" smtClean="0"/>
              <a:t>Tener Un Interés Balanceado</a:t>
            </a:r>
            <a:endParaRPr lang="en-US" sz="3200" dirty="0"/>
          </a:p>
          <a:p>
            <a:pPr marL="857250" lvl="1" indent="-457200" algn="l" eaLnBrk="1" hangingPunct="1">
              <a:buFont typeface="Wingdings" pitchFamily="2" charset="2"/>
              <a:buChar char="§"/>
              <a:defRPr/>
            </a:pP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es-ES_tradnl" sz="3200" dirty="0" smtClean="0"/>
              <a:t>  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571500" indent="-571500" algn="l" eaLnBrk="1" hangingPunct="1">
              <a:buFontTx/>
              <a:buAutoNum type="romanUcPeriod"/>
              <a:defRPr/>
            </a:pPr>
            <a:r>
              <a:rPr lang="es-ES" sz="3200" b="1" dirty="0" smtClean="0">
                <a:solidFill>
                  <a:srgbClr val="7030A0"/>
                </a:solidFill>
              </a:rPr>
              <a:t>¿</a:t>
            </a:r>
            <a:r>
              <a:rPr lang="es-ES" sz="3200" b="1" dirty="0">
                <a:solidFill>
                  <a:srgbClr val="7030A0"/>
                </a:solidFill>
              </a:rPr>
              <a:t>Qué Son Los Dones Espirituales</a:t>
            </a:r>
            <a:r>
              <a:rPr lang="es-ES" sz="3200" b="1" dirty="0" smtClean="0">
                <a:solidFill>
                  <a:srgbClr val="7030A0"/>
                </a:solidFill>
              </a:rPr>
              <a:t>?</a:t>
            </a:r>
          </a:p>
          <a:p>
            <a:pPr marL="400050" lvl="1" indent="0" algn="l" eaLnBrk="1" hangingPunct="1">
              <a:defRPr/>
            </a:pPr>
            <a:r>
              <a:rPr lang="es-ES_tradnl" sz="3200" dirty="0" smtClean="0"/>
              <a:t>	Dones espirituales son impulsos, 	oportunidades, y resultados dados por </a:t>
            </a:r>
            <a:br>
              <a:rPr lang="es-ES_tradnl" sz="3200" dirty="0" smtClean="0"/>
            </a:br>
            <a:r>
              <a:rPr lang="es-ES_tradnl" sz="3200" dirty="0" smtClean="0"/>
              <a:t>	el Espíritu Santo para lograr las metas 	sobrenaturales de Dios. </a:t>
            </a:r>
          </a:p>
          <a:p>
            <a:pPr marL="568325" indent="-568325" algn="l" eaLnBrk="1" hangingPunct="1">
              <a:defRPr/>
            </a:pPr>
            <a:r>
              <a:rPr lang="es-ES" sz="3200" b="1" dirty="0">
                <a:solidFill>
                  <a:srgbClr val="7030A0"/>
                </a:solidFill>
              </a:rPr>
              <a:t>II.	¿Quiénes Reciben Los Dones?</a:t>
            </a:r>
          </a:p>
          <a:p>
            <a:pPr marL="400050" lvl="1" indent="0" algn="l" eaLnBrk="1" hangingPunct="1">
              <a:defRPr/>
            </a:pPr>
            <a:r>
              <a:rPr lang="es-ES_tradnl" sz="3200" dirty="0"/>
              <a:t>	</a:t>
            </a:r>
            <a:r>
              <a:rPr lang="es-ES" sz="3200" dirty="0"/>
              <a:t>Cada creyente tiene un don que es 	activado en su vida en el momento </a:t>
            </a:r>
            <a:br>
              <a:rPr lang="es-ES" sz="3200" dirty="0"/>
            </a:br>
            <a:r>
              <a:rPr lang="es-ES" sz="3200" dirty="0"/>
              <a:t>	 </a:t>
            </a:r>
            <a:r>
              <a:rPr lang="es-ES" sz="3200" dirty="0" smtClean="0"/>
              <a:t>         de </a:t>
            </a:r>
            <a:r>
              <a:rPr lang="es-ES" sz="3200" dirty="0"/>
              <a:t>la salvación.</a:t>
            </a:r>
            <a:endParaRPr lang="es-ES_tradnl" sz="3200" dirty="0"/>
          </a:p>
          <a:p>
            <a:pPr marL="400050" lvl="1" indent="0" algn="l" eaLnBrk="1" hangingPunct="1">
              <a:defRPr/>
            </a:pPr>
            <a:endParaRPr lang="es-ES_tradnl" sz="3200" dirty="0" smtClean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Repaso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72500" cy="5059363"/>
          </a:xfrm>
        </p:spPr>
        <p:txBody>
          <a:bodyPr/>
          <a:lstStyle/>
          <a:p>
            <a:pPr marL="568325" indent="-568325" algn="l" eaLnBrk="1" hangingPunct="1">
              <a:defRPr/>
            </a:pPr>
            <a:r>
              <a:rPr lang="es-ES" sz="3200" b="1" dirty="0">
                <a:solidFill>
                  <a:srgbClr val="7030A0"/>
                </a:solidFill>
              </a:rPr>
              <a:t>III. ¿Cuántos Dones Puedo Tener?</a:t>
            </a:r>
            <a:r>
              <a:rPr lang="es-ES_tradnl" sz="3200" b="1" dirty="0" smtClean="0">
                <a:solidFill>
                  <a:srgbClr val="7030A0"/>
                </a:solidFill>
              </a:rPr>
              <a:t>	</a:t>
            </a:r>
          </a:p>
          <a:p>
            <a:pPr marL="914400" indent="-457200" algn="l" eaLnBrk="1" hangingPunct="1">
              <a:buFont typeface="Arial" pitchFamily="34" charset="0"/>
              <a:buChar char="•"/>
              <a:defRPr/>
            </a:pPr>
            <a:r>
              <a:rPr lang="es-ES_tradnl" sz="3200" dirty="0" smtClean="0"/>
              <a:t>Hay </a:t>
            </a:r>
            <a:r>
              <a:rPr lang="es-ES_tradnl" sz="3200" dirty="0"/>
              <a:t>tres tipos de dones: </a:t>
            </a:r>
            <a:r>
              <a:rPr lang="es-ES_tradnl" sz="3200" dirty="0" smtClean="0">
                <a:solidFill>
                  <a:srgbClr val="0070C0"/>
                </a:solidFill>
              </a:rPr>
              <a:t>(</a:t>
            </a:r>
            <a:r>
              <a:rPr lang="es-ES_tradnl" sz="3200" b="1" dirty="0" smtClean="0">
                <a:solidFill>
                  <a:srgbClr val="0070C0"/>
                </a:solidFill>
              </a:rPr>
              <a:t>1 </a:t>
            </a:r>
            <a:r>
              <a:rPr lang="es-ES_tradnl" sz="3200" b="1" dirty="0" err="1" smtClean="0">
                <a:solidFill>
                  <a:srgbClr val="0070C0"/>
                </a:solidFill>
              </a:rPr>
              <a:t>Cor</a:t>
            </a:r>
            <a:r>
              <a:rPr lang="es-ES_tradnl" sz="3200" b="1" dirty="0" smtClean="0">
                <a:solidFill>
                  <a:srgbClr val="0070C0"/>
                </a:solidFill>
              </a:rPr>
              <a:t>. 12:4-7</a:t>
            </a:r>
            <a:r>
              <a:rPr lang="es-ES_tradnl" sz="3200" dirty="0" smtClean="0">
                <a:solidFill>
                  <a:srgbClr val="0070C0"/>
                </a:solidFill>
              </a:rPr>
              <a:t>)</a:t>
            </a:r>
          </a:p>
          <a:p>
            <a:pPr marL="1371600" lvl="2" indent="-514350" algn="l" eaLnBrk="1" hangingPunct="1">
              <a:spcBef>
                <a:spcPts val="300"/>
              </a:spcBef>
              <a:buFont typeface="+mj-lt"/>
              <a:buAutoNum type="arabicPeriod"/>
              <a:defRPr/>
            </a:pPr>
            <a:r>
              <a:rPr lang="es-ES_tradnl" sz="3200" dirty="0" smtClean="0"/>
              <a:t>Dones de </a:t>
            </a:r>
            <a:r>
              <a:rPr lang="es-ES_tradnl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Motivación</a:t>
            </a:r>
            <a:r>
              <a:rPr lang="es-ES_tradnl" sz="3200" dirty="0" smtClean="0"/>
              <a:t> (</a:t>
            </a:r>
            <a:r>
              <a:rPr lang="es-ES_tradnl" sz="3200" i="1" dirty="0" smtClean="0"/>
              <a:t>dones</a:t>
            </a:r>
            <a:r>
              <a:rPr lang="es-ES_tradnl" sz="3200" dirty="0" smtClean="0"/>
              <a:t>)</a:t>
            </a:r>
            <a:endParaRPr lang="en-US" sz="3200" dirty="0" smtClean="0"/>
          </a:p>
          <a:p>
            <a:pPr marL="1371600" lvl="2" indent="-514350" algn="l" eaLnBrk="1" hangingPunct="1">
              <a:spcBef>
                <a:spcPts val="300"/>
              </a:spcBef>
              <a:buFont typeface="+mj-lt"/>
              <a:buAutoNum type="arabicPeriod"/>
              <a:defRPr/>
            </a:pPr>
            <a:r>
              <a:rPr lang="es-ES_tradnl" sz="3200" dirty="0" smtClean="0"/>
              <a:t>Dones </a:t>
            </a:r>
            <a:r>
              <a:rPr lang="es-ES_tradnl" sz="3200" dirty="0"/>
              <a:t>de </a:t>
            </a:r>
            <a:r>
              <a:rPr lang="es-ES_tradnl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Ministerio</a:t>
            </a:r>
            <a:r>
              <a:rPr lang="es-ES_tradnl" sz="3200" dirty="0"/>
              <a:t> (</a:t>
            </a:r>
            <a:r>
              <a:rPr lang="es-ES_tradnl" sz="3200" i="1" dirty="0"/>
              <a:t>ministerios</a:t>
            </a:r>
            <a:r>
              <a:rPr lang="es-ES_tradnl" sz="3200" dirty="0"/>
              <a:t>)</a:t>
            </a:r>
            <a:endParaRPr lang="en-US" sz="3200" dirty="0"/>
          </a:p>
          <a:p>
            <a:pPr marL="1371600" lvl="2" indent="-514350" algn="l" eaLnBrk="1" hangingPunct="1">
              <a:spcBef>
                <a:spcPts val="300"/>
              </a:spcBef>
              <a:buFont typeface="+mj-lt"/>
              <a:buAutoNum type="arabicPeriod"/>
              <a:defRPr/>
            </a:pPr>
            <a:r>
              <a:rPr lang="es-ES_tradnl" sz="3200" dirty="0"/>
              <a:t>Dones de </a:t>
            </a:r>
            <a:r>
              <a:rPr lang="es-ES_tradnl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Manifestación</a:t>
            </a:r>
            <a:r>
              <a:rPr lang="es-ES_tradnl" sz="3200" dirty="0"/>
              <a:t> (</a:t>
            </a:r>
            <a:r>
              <a:rPr lang="es-ES_tradnl" sz="3200" i="1" dirty="0"/>
              <a:t>operaciones</a:t>
            </a:r>
            <a:r>
              <a:rPr lang="es-ES_tradnl" sz="3200" dirty="0" smtClean="0"/>
              <a:t>)</a:t>
            </a:r>
          </a:p>
          <a:p>
            <a:pPr marL="919163" lvl="2" indent="-457200" algn="l" eaLnBrk="1" hangingPunct="1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es-ES_tradnl" sz="3200" dirty="0" smtClean="0"/>
              <a:t>Un </a:t>
            </a:r>
            <a:r>
              <a:rPr lang="es-ES_tradnl" sz="3200" dirty="0"/>
              <a:t>don de motivación es dado </a:t>
            </a:r>
            <a:r>
              <a:rPr lang="es-ES_tradnl" sz="3200" dirty="0" smtClean="0"/>
              <a:t>a cada </a:t>
            </a:r>
            <a:r>
              <a:rPr lang="es-ES_tradnl" sz="3200" dirty="0"/>
              <a:t/>
            </a:r>
            <a:br>
              <a:rPr lang="es-ES_tradnl" sz="3200" dirty="0"/>
            </a:br>
            <a:r>
              <a:rPr lang="es-ES_tradnl" sz="3200" dirty="0"/>
              <a:t>creyente por el Espíritu Santo.</a:t>
            </a:r>
            <a:endParaRPr lang="en-US" sz="32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Repaso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72500" cy="5059363"/>
          </a:xfrm>
        </p:spPr>
        <p:txBody>
          <a:bodyPr/>
          <a:lstStyle/>
          <a:p>
            <a:pPr marL="568325" indent="-568325" algn="l" eaLnBrk="1" hangingPunct="1">
              <a:defRPr/>
            </a:pPr>
            <a:r>
              <a:rPr lang="es-ES" sz="3200" b="1" dirty="0">
                <a:solidFill>
                  <a:srgbClr val="7030A0"/>
                </a:solidFill>
              </a:rPr>
              <a:t>IV. ¿Por Qué Sólo Un Don</a:t>
            </a:r>
            <a:r>
              <a:rPr lang="es-ES" sz="3200" b="1" dirty="0" smtClean="0">
                <a:solidFill>
                  <a:srgbClr val="7030A0"/>
                </a:solidFill>
              </a:rPr>
              <a:t>?</a:t>
            </a:r>
          </a:p>
          <a:p>
            <a:pPr marL="914400" indent="-346075" algn="l" eaLnBrk="1" hangingPunct="1">
              <a:buFont typeface="Arial" pitchFamily="34" charset="0"/>
              <a:buChar char="•"/>
              <a:defRPr/>
            </a:pPr>
            <a:r>
              <a:rPr lang="es-ES_tradnl" sz="3200" dirty="0"/>
              <a:t>Para </a:t>
            </a:r>
            <a:r>
              <a:rPr lang="es-ES_tradnl" sz="3200" dirty="0" smtClean="0"/>
              <a:t>poder </a:t>
            </a:r>
            <a:r>
              <a:rPr lang="es-ES_tradnl" sz="3200" dirty="0"/>
              <a:t>concentrarnos </a:t>
            </a:r>
            <a:r>
              <a:rPr lang="es-ES_tradnl" sz="3200" dirty="0" smtClean="0"/>
              <a:t>en </a:t>
            </a:r>
            <a:r>
              <a:rPr lang="es-ES_tradnl" sz="3200" dirty="0"/>
              <a:t>él. </a:t>
            </a:r>
          </a:p>
          <a:p>
            <a:pPr marL="914400" indent="-346075" algn="l" eaLnBrk="1" hangingPunct="1">
              <a:buFont typeface="Arial" pitchFamily="34" charset="0"/>
              <a:buChar char="•"/>
              <a:defRPr/>
            </a:pPr>
            <a:r>
              <a:rPr lang="es-ES_tradnl" sz="3200" dirty="0" smtClean="0"/>
              <a:t>Para poder </a:t>
            </a:r>
            <a:r>
              <a:rPr lang="es-ES_tradnl" sz="3200" dirty="0"/>
              <a:t>ver nuestra </a:t>
            </a:r>
            <a:r>
              <a:rPr lang="es-ES_tradnl" sz="3200" dirty="0" smtClean="0"/>
              <a:t>necesidad </a:t>
            </a:r>
            <a:br>
              <a:rPr lang="es-ES_tradnl" sz="3200" dirty="0" smtClean="0"/>
            </a:br>
            <a:r>
              <a:rPr lang="es-ES_tradnl" sz="3200" dirty="0" smtClean="0"/>
              <a:t>de </a:t>
            </a:r>
            <a:r>
              <a:rPr lang="es-ES_tradnl" sz="3200" dirty="0"/>
              <a:t>los demás.  </a:t>
            </a:r>
            <a:endParaRPr lang="en-US" sz="32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Repaso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72500" cy="5059363"/>
          </a:xfrm>
        </p:spPr>
        <p:txBody>
          <a:bodyPr/>
          <a:lstStyle/>
          <a:p>
            <a:pPr marL="568325" indent="-568325" algn="l" eaLnBrk="1" hangingPunct="1">
              <a:defRPr/>
            </a:pPr>
            <a:r>
              <a:rPr lang="es-ES" sz="3200" b="1" dirty="0">
                <a:solidFill>
                  <a:srgbClr val="7030A0"/>
                </a:solidFill>
              </a:rPr>
              <a:t>V. ¿Cómo Puedo Descubrir Mi Don</a:t>
            </a:r>
            <a:r>
              <a:rPr lang="es-ES" sz="3200" b="1" dirty="0" smtClean="0">
                <a:solidFill>
                  <a:srgbClr val="7030A0"/>
                </a:solidFill>
              </a:rPr>
              <a:t>?</a:t>
            </a:r>
          </a:p>
          <a:p>
            <a:pPr marL="914400" indent="-346075" algn="l" eaLnBrk="1" hangingPunct="1">
              <a:buFont typeface="Arial" pitchFamily="34" charset="0"/>
              <a:buChar char="•"/>
              <a:defRPr/>
            </a:pPr>
            <a:r>
              <a:rPr lang="es-ES_tradnl" sz="3200" dirty="0" smtClean="0"/>
              <a:t>Aceptar </a:t>
            </a:r>
            <a:r>
              <a:rPr lang="es-ES_tradnl" sz="3200" dirty="0"/>
              <a:t>a Cristo como mi Salvador</a:t>
            </a:r>
            <a:r>
              <a:rPr lang="es-ES_tradnl" sz="3200" dirty="0" smtClean="0"/>
              <a:t>.</a:t>
            </a:r>
          </a:p>
          <a:p>
            <a:pPr marL="914400" indent="-346075" algn="l" eaLnBrk="1" hangingPunct="1">
              <a:buFont typeface="Arial" pitchFamily="34" charset="0"/>
              <a:buChar char="•"/>
              <a:defRPr/>
            </a:pPr>
            <a:r>
              <a:rPr lang="es-ES_tradnl" sz="3200" dirty="0" smtClean="0"/>
              <a:t>Tener </a:t>
            </a:r>
            <a:r>
              <a:rPr lang="es-ES_tradnl" sz="3200" dirty="0"/>
              <a:t>victoria sobre </a:t>
            </a:r>
            <a:r>
              <a:rPr lang="es-ES_tradnl" sz="3200" dirty="0" smtClean="0"/>
              <a:t>el </a:t>
            </a:r>
            <a:r>
              <a:rPr lang="es-ES_tradnl" sz="3200" dirty="0"/>
              <a:t>pecado</a:t>
            </a:r>
            <a:r>
              <a:rPr lang="es-ES_tradnl" sz="3200" dirty="0" smtClean="0"/>
              <a:t>.</a:t>
            </a:r>
          </a:p>
          <a:p>
            <a:pPr marL="914400" indent="-346075" algn="l" eaLnBrk="1" hangingPunct="1">
              <a:buFont typeface="Arial" pitchFamily="34" charset="0"/>
              <a:buChar char="•"/>
              <a:defRPr/>
            </a:pPr>
            <a:r>
              <a:rPr lang="es-ES" sz="3200" dirty="0" smtClean="0"/>
              <a:t>Concentrarme </a:t>
            </a:r>
            <a:r>
              <a:rPr lang="es-ES" sz="3200" dirty="0"/>
              <a:t>en las </a:t>
            </a:r>
            <a:r>
              <a:rPr lang="es-ES" sz="3200" dirty="0" smtClean="0"/>
              <a:t>necesidades </a:t>
            </a:r>
            <a:br>
              <a:rPr lang="es-ES" sz="3200" dirty="0" smtClean="0"/>
            </a:br>
            <a:r>
              <a:rPr lang="es-ES" sz="3200" dirty="0" smtClean="0"/>
              <a:t>de </a:t>
            </a:r>
            <a:r>
              <a:rPr lang="es-ES" sz="3200" dirty="0"/>
              <a:t>otros.</a:t>
            </a:r>
          </a:p>
          <a:p>
            <a:pPr marL="914400" indent="-346075" algn="l" eaLnBrk="1" hangingPunct="1">
              <a:buFont typeface="Arial" pitchFamily="34" charset="0"/>
              <a:buChar char="•"/>
              <a:defRPr/>
            </a:pPr>
            <a:r>
              <a:rPr lang="es-ES_tradnl" sz="3200" dirty="0" smtClean="0"/>
              <a:t>Discernir el motivo </a:t>
            </a:r>
            <a:r>
              <a:rPr lang="es-ES_tradnl" sz="3200" dirty="0"/>
              <a:t>verdadero por lo</a:t>
            </a:r>
            <a:br>
              <a:rPr lang="es-ES_tradnl" sz="3200" dirty="0"/>
            </a:br>
            <a:r>
              <a:rPr lang="es-ES_tradnl" sz="3200" dirty="0"/>
              <a:t>cual ayudo a </a:t>
            </a:r>
            <a:r>
              <a:rPr lang="es-ES_tradnl" sz="3200" dirty="0" smtClean="0"/>
              <a:t>otros. </a:t>
            </a:r>
            <a:endParaRPr lang="es-ES_tradnl" sz="3200" dirty="0"/>
          </a:p>
          <a:p>
            <a:pPr marL="914400" indent="-346075" algn="l" eaLnBrk="1" hangingPunct="1">
              <a:buFont typeface="Arial" pitchFamily="34" charset="0"/>
              <a:buChar char="•"/>
              <a:defRPr/>
            </a:pPr>
            <a:endParaRPr lang="es-ES_tradnl" sz="32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Repaso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72500" cy="5059363"/>
          </a:xfrm>
        </p:spPr>
        <p:txBody>
          <a:bodyPr/>
          <a:lstStyle/>
          <a:p>
            <a:pPr marL="568325" indent="-568325" algn="l" eaLnBrk="1" hangingPunct="1">
              <a:defRPr/>
            </a:pPr>
            <a:r>
              <a:rPr lang="es-ES" sz="3200" b="1" dirty="0">
                <a:solidFill>
                  <a:srgbClr val="7030A0"/>
                </a:solidFill>
              </a:rPr>
              <a:t>V. ¿Cómo Puedo Descubrir Mi Don</a:t>
            </a:r>
            <a:r>
              <a:rPr lang="es-ES" sz="3200" b="1" dirty="0" smtClean="0">
                <a:solidFill>
                  <a:srgbClr val="7030A0"/>
                </a:solidFill>
              </a:rPr>
              <a:t>?</a:t>
            </a:r>
          </a:p>
          <a:p>
            <a:pPr marL="914400" indent="-346075" algn="l" eaLnBrk="1" hangingPunct="1">
              <a:buFont typeface="Arial" pitchFamily="34" charset="0"/>
              <a:buChar char="•"/>
              <a:defRPr/>
            </a:pPr>
            <a:r>
              <a:rPr lang="es-ES" sz="3200" dirty="0" smtClean="0"/>
              <a:t>Identificar </a:t>
            </a:r>
            <a:r>
              <a:rPr lang="es-ES" sz="3200" dirty="0"/>
              <a:t>por qué me irritan otros cristianos</a:t>
            </a:r>
            <a:r>
              <a:rPr lang="es-ES" sz="3200" dirty="0" smtClean="0"/>
              <a:t>.</a:t>
            </a:r>
          </a:p>
          <a:p>
            <a:pPr marL="914400" indent="-346075" algn="l" eaLnBrk="1" hangingPunct="1">
              <a:buFont typeface="Arial" pitchFamily="34" charset="0"/>
              <a:buChar char="•"/>
              <a:defRPr/>
            </a:pPr>
            <a:r>
              <a:rPr lang="es-ES_tradnl" sz="3200" dirty="0"/>
              <a:t>Entender las categorías de dones.  </a:t>
            </a:r>
            <a:endParaRPr lang="es-ES_tradnl" sz="3200" dirty="0" smtClean="0"/>
          </a:p>
          <a:p>
            <a:pPr marL="914400" indent="-346075" algn="l" eaLnBrk="1" hangingPunct="1">
              <a:buFont typeface="Arial" pitchFamily="34" charset="0"/>
              <a:buChar char="•"/>
              <a:defRPr/>
            </a:pPr>
            <a:r>
              <a:rPr lang="es-ES_tradnl" sz="3200" dirty="0"/>
              <a:t>Distinguiendo las características </a:t>
            </a:r>
            <a:br>
              <a:rPr lang="es-ES_tradnl" sz="3200" dirty="0"/>
            </a:br>
            <a:r>
              <a:rPr lang="es-ES_tradnl" sz="3200" dirty="0"/>
              <a:t>de cada don.</a:t>
            </a:r>
            <a:endParaRPr lang="en-US" sz="3200" dirty="0"/>
          </a:p>
          <a:p>
            <a:pPr marL="914400" indent="-346075" algn="l" eaLnBrk="1" hangingPunct="1">
              <a:buFont typeface="Arial" pitchFamily="34" charset="0"/>
              <a:buChar char="•"/>
              <a:defRPr/>
            </a:pPr>
            <a:endParaRPr lang="es-ES_tradnl" sz="3200" dirty="0"/>
          </a:p>
          <a:p>
            <a:pPr marL="914400" indent="-346075" algn="l" eaLnBrk="1" hangingPunct="1">
              <a:buFont typeface="Arial" pitchFamily="34" charset="0"/>
              <a:buChar char="•"/>
              <a:defRPr/>
            </a:pPr>
            <a:endParaRPr lang="es-ES" sz="3200" dirty="0" smtClean="0"/>
          </a:p>
          <a:p>
            <a:pPr marL="914400" indent="-346075" algn="l" eaLnBrk="1" hangingPunct="1">
              <a:buFont typeface="Arial" pitchFamily="34" charset="0"/>
              <a:buChar char="•"/>
              <a:defRPr/>
            </a:pPr>
            <a:endParaRPr lang="es-ES" sz="3200" dirty="0"/>
          </a:p>
          <a:p>
            <a:pPr marL="914400" indent="-346075" algn="l" eaLnBrk="1" hangingPunct="1">
              <a:buFont typeface="Arial" pitchFamily="34" charset="0"/>
              <a:buChar char="•"/>
              <a:defRPr/>
            </a:pPr>
            <a:endParaRPr lang="es-ES_tradnl" sz="32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Repaso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Introducció</a:t>
            </a: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lang="es-E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 eaLnBrk="1" hangingPunct="1">
              <a:buFontTx/>
              <a:buChar char="•"/>
            </a:pPr>
            <a:r>
              <a:rPr lang="es-ES" altLang="en-US" sz="3200" smtClean="0"/>
              <a:t>El descubrimiento del don espiritual </a:t>
            </a:r>
            <a:br>
              <a:rPr lang="es-ES" altLang="en-US" sz="3200" smtClean="0"/>
            </a:br>
            <a:r>
              <a:rPr lang="es-ES" altLang="en-US" sz="3200" smtClean="0"/>
              <a:t>que uno tiene es una experiencia muy especial. </a:t>
            </a:r>
          </a:p>
          <a:p>
            <a:pPr marL="457200" indent="-457200" algn="l" eaLnBrk="1" hangingPunct="1">
              <a:buFontTx/>
              <a:buChar char="•"/>
            </a:pPr>
            <a:r>
              <a:rPr lang="es-ES" altLang="en-US" sz="3200" smtClean="0"/>
              <a:t>Cuando comienzas a estudiar este tema, normalmente pasas por tres etapas distintas en tu jornada:</a:t>
            </a:r>
            <a:endParaRPr lang="en-US" alt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No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Estás Seguro De Tu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514350" indent="-514350" algn="l" eaLnBrk="1" hangingPunct="1">
              <a:buFont typeface="+mj-lt"/>
              <a:buAutoNum type="alphaUcPeriod"/>
              <a:defRPr/>
            </a:pPr>
            <a:r>
              <a:rPr lang="es-ES" sz="3200" dirty="0" smtClean="0"/>
              <a:t>Muchos </a:t>
            </a:r>
            <a:r>
              <a:rPr lang="es-ES" sz="3200" dirty="0"/>
              <a:t>hoy en día no están seguros </a:t>
            </a: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 smtClean="0"/>
              <a:t>de </a:t>
            </a:r>
            <a:r>
              <a:rPr lang="es-ES" sz="3200" dirty="0"/>
              <a:t>su don espiritual porque </a:t>
            </a:r>
            <a:r>
              <a:rPr lang="es-E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hay tan poca enseñanza bíblica</a:t>
            </a:r>
            <a:r>
              <a:rPr lang="es-ES" sz="3200" dirty="0"/>
              <a:t> respecto al asunto.</a:t>
            </a:r>
          </a:p>
          <a:p>
            <a:pPr marL="514350" indent="-514350" algn="l" eaLnBrk="1" hangingPunct="1">
              <a:buFont typeface="+mj-lt"/>
              <a:buAutoNum type="alphaUcPeriod"/>
              <a:defRPr/>
            </a:pPr>
            <a:r>
              <a:rPr lang="es-ES" sz="3200" dirty="0" smtClean="0">
                <a:solidFill>
                  <a:srgbClr val="7030A0"/>
                </a:solidFill>
              </a:rPr>
              <a:t>Oseas </a:t>
            </a:r>
            <a:r>
              <a:rPr lang="es-ES" sz="3200" dirty="0">
                <a:solidFill>
                  <a:srgbClr val="7030A0"/>
                </a:solidFill>
              </a:rPr>
              <a:t>4:6</a:t>
            </a:r>
          </a:p>
          <a:p>
            <a:pPr marL="514350" indent="-514350" algn="l" eaLnBrk="1" hangingPunct="1">
              <a:buFont typeface="+mj-lt"/>
              <a:buAutoNum type="alphaUcPeriod"/>
              <a:defRPr/>
            </a:pPr>
            <a:r>
              <a:rPr lang="es-ES" sz="3200" dirty="0" smtClean="0"/>
              <a:t>El </a:t>
            </a:r>
            <a:r>
              <a:rPr lang="es-ES" sz="3200" dirty="0"/>
              <a:t>Pentecostalismo  ha causado mucha confusión por poner un </a:t>
            </a:r>
            <a:r>
              <a:rPr lang="es-E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“sobre-énfasis” </a:t>
            </a:r>
            <a:br>
              <a:rPr lang="es-E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200" dirty="0" smtClean="0"/>
              <a:t>en </a:t>
            </a:r>
            <a:r>
              <a:rPr lang="es-ES" sz="3200" dirty="0"/>
              <a:t>algunos de los “dones”, mientras </a:t>
            </a:r>
            <a:r>
              <a:rPr lang="es-ES" sz="3200" dirty="0">
                <a:solidFill>
                  <a:srgbClr val="7030A0"/>
                </a:solidFill>
              </a:rPr>
              <a:t>ignoran</a:t>
            </a:r>
            <a:r>
              <a:rPr lang="es-E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200" dirty="0"/>
              <a:t>por completo a los otros </a:t>
            </a:r>
            <a:r>
              <a:rPr lang="es-ES" sz="3200" dirty="0" smtClean="0"/>
              <a:t>dones</a:t>
            </a:r>
            <a:br>
              <a:rPr lang="es-ES" sz="3200" dirty="0" smtClean="0"/>
            </a:br>
            <a:r>
              <a:rPr lang="es-ES" sz="3200" dirty="0" smtClean="0"/>
              <a:t>               </a:t>
            </a:r>
            <a:r>
              <a:rPr lang="es-ES" sz="3200" dirty="0"/>
              <a:t>bíblicos</a:t>
            </a:r>
            <a:r>
              <a:rPr lang="es-ES" sz="3200" dirty="0" smtClean="0"/>
              <a:t>.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No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Estás Seguro De Tu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568325" indent="-568325" algn="l" eaLnBrk="1" hangingPunct="1">
              <a:tabLst>
                <a:tab pos="568325" algn="l"/>
              </a:tabLst>
              <a:defRPr/>
            </a:pPr>
            <a:r>
              <a:rPr lang="es-ES" sz="3200" dirty="0" smtClean="0"/>
              <a:t>D</a:t>
            </a:r>
            <a:r>
              <a:rPr lang="es-ES" sz="3200" dirty="0"/>
              <a:t>.	Cuando el tema sí es enseñado bíblicamente, existe la posibilidad de confusión o duda debido a </a:t>
            </a:r>
            <a:r>
              <a:rPr lang="es-E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ciertos obstáculos </a:t>
            </a:r>
            <a:r>
              <a:rPr lang="es-ES" sz="3200" dirty="0"/>
              <a:t>que pueden estar en al vida de la persona.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Cinco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Obstáculos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Descubrir Tu Don</a:t>
            </a:r>
            <a:endParaRPr lang="es-E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568325" indent="-568325" algn="l" eaLnBrk="1" hangingPunct="1">
              <a:buFontTx/>
              <a:buAutoNum type="arabicPeriod"/>
              <a:tabLst>
                <a:tab pos="568325" algn="l"/>
              </a:tabLst>
              <a:defRPr/>
            </a:pPr>
            <a:r>
              <a:rPr lang="es-ES" sz="3200" b="1" dirty="0" smtClean="0">
                <a:solidFill>
                  <a:srgbClr val="7030A0"/>
                </a:solidFill>
              </a:rPr>
              <a:t>Los </a:t>
            </a:r>
            <a:r>
              <a:rPr lang="es-ES" sz="3200" b="1" u="sng" dirty="0">
                <a:solidFill>
                  <a:srgbClr val="7030A0"/>
                </a:solidFill>
              </a:rPr>
              <a:t>Problemas Raíces </a:t>
            </a:r>
            <a:r>
              <a:rPr lang="es-ES" sz="3200" b="1" dirty="0">
                <a:solidFill>
                  <a:srgbClr val="7030A0"/>
                </a:solidFill>
              </a:rPr>
              <a:t>No </a:t>
            </a:r>
            <a:r>
              <a:rPr lang="es-ES" sz="3200" b="1" dirty="0" smtClean="0">
                <a:solidFill>
                  <a:srgbClr val="7030A0"/>
                </a:solidFill>
              </a:rPr>
              <a:t>Resueltos</a:t>
            </a:r>
          </a:p>
          <a:p>
            <a:pPr marL="1087438" indent="-519113" algn="l">
              <a:buFont typeface="+mj-lt"/>
              <a:buAutoNum type="alphaLcPeriod"/>
              <a:defRPr/>
            </a:pPr>
            <a:r>
              <a:rPr lang="es-GT" sz="3200" dirty="0"/>
              <a:t>Los creyentes hoy en día son confrontados con muchos diferentes problemas y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dificultades</a:t>
            </a:r>
            <a:r>
              <a:rPr lang="es-GT" sz="3200" dirty="0"/>
              <a:t> en sus vidas.</a:t>
            </a:r>
            <a:endParaRPr lang="en-US" sz="3200" dirty="0"/>
          </a:p>
          <a:p>
            <a:pPr marL="1087438" indent="-519113" algn="l">
              <a:buFont typeface="+mj-lt"/>
              <a:buAutoNum type="alphaLcPeriod"/>
              <a:defRPr/>
            </a:pPr>
            <a:r>
              <a:rPr lang="es-GT" sz="3200" dirty="0"/>
              <a:t>Muchos van de seminario en seminario y conferencia en conferencia buscando “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clave</a:t>
            </a:r>
            <a:r>
              <a:rPr lang="es-GT" sz="3200" dirty="0"/>
              <a:t>” para superar los problemas que están experimentando</a:t>
            </a:r>
            <a:r>
              <a:rPr lang="es-GT" sz="3200" dirty="0" smtClean="0"/>
              <a:t>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Cinco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Obstáculos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Descubrir Tu Don</a:t>
            </a:r>
            <a:endParaRPr lang="es-E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568325" indent="-568325" algn="l" eaLnBrk="1" hangingPunct="1">
              <a:buFontTx/>
              <a:buAutoNum type="arabicPeriod"/>
              <a:tabLst>
                <a:tab pos="568325" algn="l"/>
              </a:tabLst>
              <a:defRPr/>
            </a:pPr>
            <a:r>
              <a:rPr lang="es-ES" sz="3200" b="1" dirty="0" smtClean="0">
                <a:solidFill>
                  <a:srgbClr val="7030A0"/>
                </a:solidFill>
              </a:rPr>
              <a:t>Los </a:t>
            </a:r>
            <a:r>
              <a:rPr lang="es-ES" sz="3200" b="1" u="sng" dirty="0">
                <a:solidFill>
                  <a:srgbClr val="7030A0"/>
                </a:solidFill>
              </a:rPr>
              <a:t>Problemas Raíces </a:t>
            </a:r>
            <a:r>
              <a:rPr lang="es-ES" sz="3200" b="1" dirty="0">
                <a:solidFill>
                  <a:srgbClr val="7030A0"/>
                </a:solidFill>
              </a:rPr>
              <a:t>No </a:t>
            </a:r>
            <a:r>
              <a:rPr lang="es-ES" sz="3200" b="1" dirty="0" smtClean="0">
                <a:solidFill>
                  <a:srgbClr val="7030A0"/>
                </a:solidFill>
              </a:rPr>
              <a:t>Resueltos</a:t>
            </a:r>
          </a:p>
          <a:p>
            <a:pPr marL="1087438" indent="-519113" algn="l">
              <a:defRPr/>
            </a:pPr>
            <a:r>
              <a:rPr lang="es-GT" sz="3200" dirty="0" smtClean="0"/>
              <a:t>c.	El </a:t>
            </a:r>
            <a:r>
              <a:rPr lang="es-GT" sz="3200" dirty="0"/>
              <a:t>problema es que muchos están tratando de poner “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curitas</a:t>
            </a:r>
            <a:r>
              <a:rPr lang="es-GT" sz="3200" dirty="0"/>
              <a:t>” con bonitos nombres encima de llagas que han sido producido por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cáncer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que les está comiendo</a:t>
            </a:r>
            <a:r>
              <a:rPr lang="es-GT" sz="3200" dirty="0" smtClean="0"/>
              <a:t>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Cinco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Obstáculos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Descubrir Tu Don</a:t>
            </a:r>
            <a:endParaRPr lang="es-E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568325" indent="-568325" algn="l" eaLnBrk="1" hangingPunct="1">
              <a:buFontTx/>
              <a:buAutoNum type="arabicPeriod"/>
              <a:tabLst>
                <a:tab pos="568325" algn="l"/>
              </a:tabLst>
              <a:defRPr/>
            </a:pPr>
            <a:r>
              <a:rPr lang="es-ES" sz="3200" b="1" dirty="0" smtClean="0">
                <a:solidFill>
                  <a:srgbClr val="7030A0"/>
                </a:solidFill>
              </a:rPr>
              <a:t>Los </a:t>
            </a:r>
            <a:r>
              <a:rPr lang="es-ES" sz="3200" b="1" u="sng" dirty="0">
                <a:solidFill>
                  <a:srgbClr val="7030A0"/>
                </a:solidFill>
              </a:rPr>
              <a:t>Problemas Raíces </a:t>
            </a:r>
            <a:r>
              <a:rPr lang="es-ES" sz="3200" b="1" dirty="0">
                <a:solidFill>
                  <a:srgbClr val="7030A0"/>
                </a:solidFill>
              </a:rPr>
              <a:t>No </a:t>
            </a:r>
            <a:r>
              <a:rPr lang="es-ES" sz="3200" b="1" dirty="0" smtClean="0">
                <a:solidFill>
                  <a:srgbClr val="7030A0"/>
                </a:solidFill>
              </a:rPr>
              <a:t>Resueltos</a:t>
            </a:r>
          </a:p>
          <a:p>
            <a:pPr marL="1087438" indent="-519113" algn="l">
              <a:defRPr/>
            </a:pPr>
            <a:r>
              <a:rPr lang="es-GT" sz="3200" dirty="0" smtClean="0"/>
              <a:t>d.	Aunque </a:t>
            </a:r>
            <a:r>
              <a:rPr lang="es-GT" sz="3200" dirty="0"/>
              <a:t>puedas tener muchos problemas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superficiales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y aun muchas causas superficiales, por lo general, los problemas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raíces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pueden ser agrupados en tres categorías</a:t>
            </a:r>
            <a:r>
              <a:rPr lang="es-GT" sz="3200" dirty="0" smtClean="0"/>
              <a:t>: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Cinco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Obstáculos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Descubrir Tu Don</a:t>
            </a:r>
            <a:endParaRPr lang="es-E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568325" indent="-568325" algn="l" eaLnBrk="1" hangingPunct="1">
              <a:buFontTx/>
              <a:buAutoNum type="arabicPeriod"/>
              <a:tabLst>
                <a:tab pos="568325" algn="l"/>
              </a:tabLst>
              <a:defRPr/>
            </a:pPr>
            <a:r>
              <a:rPr lang="es-ES" sz="3200" b="1" dirty="0" smtClean="0">
                <a:solidFill>
                  <a:srgbClr val="7030A0"/>
                </a:solidFill>
              </a:rPr>
              <a:t>Los </a:t>
            </a:r>
            <a:r>
              <a:rPr lang="es-ES" sz="3200" b="1" u="sng" dirty="0">
                <a:solidFill>
                  <a:srgbClr val="7030A0"/>
                </a:solidFill>
              </a:rPr>
              <a:t>Problemas Raíces </a:t>
            </a:r>
            <a:r>
              <a:rPr lang="es-ES" sz="3200" b="1" dirty="0">
                <a:solidFill>
                  <a:srgbClr val="7030A0"/>
                </a:solidFill>
              </a:rPr>
              <a:t>No </a:t>
            </a:r>
            <a:r>
              <a:rPr lang="es-ES" sz="3200" b="1" dirty="0" smtClean="0">
                <a:solidFill>
                  <a:srgbClr val="7030A0"/>
                </a:solidFill>
              </a:rPr>
              <a:t>Resueltos</a:t>
            </a:r>
          </a:p>
          <a:p>
            <a:pPr marL="1544638" lvl="3" indent="-519113" algn="l">
              <a:buFont typeface="Wingdings" pitchFamily="2" charset="2"/>
              <a:buChar char="Ø"/>
              <a:defRPr/>
            </a:pPr>
            <a:r>
              <a:rPr lang="es-GT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Amargura</a:t>
            </a: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/>
            </a:r>
            <a:br>
              <a:rPr lang="es-GT" sz="3200" dirty="0"/>
            </a:br>
            <a:r>
              <a:rPr lang="es-GT" sz="3200" dirty="0"/>
              <a:t>– la vanagloria de la vida</a:t>
            </a:r>
            <a:endParaRPr lang="en-US" sz="3200" dirty="0"/>
          </a:p>
          <a:p>
            <a:pPr marL="1544638" lvl="3" indent="-519113" algn="l">
              <a:buFont typeface="Wingdings" pitchFamily="2" charset="2"/>
              <a:buChar char="Ø"/>
              <a:defRPr/>
            </a:pP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Valores Temporales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GT" sz="3200" dirty="0"/>
              <a:t>– los deseos de los ojos</a:t>
            </a:r>
            <a:endParaRPr lang="en-US" sz="3200" dirty="0"/>
          </a:p>
          <a:p>
            <a:pPr marL="1544638" lvl="3" indent="-519113" algn="l">
              <a:buFont typeface="Wingdings" pitchFamily="2" charset="2"/>
              <a:buChar char="Ø"/>
              <a:defRPr/>
            </a:pP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Impureza Moral</a:t>
            </a:r>
            <a:b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GT" sz="3200" dirty="0"/>
              <a:t> – los deseos de la </a:t>
            </a:r>
            <a:r>
              <a:rPr lang="es-GT" sz="3200" dirty="0" smtClean="0"/>
              <a:t>carne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Cinco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Obstáculos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Descubrir Tu Don</a:t>
            </a:r>
            <a:endParaRPr lang="es-E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568325" indent="-568325" algn="l" eaLnBrk="1" hangingPunct="1">
              <a:buFontTx/>
              <a:buAutoNum type="arabicPeriod"/>
              <a:tabLst>
                <a:tab pos="568325" algn="l"/>
              </a:tabLst>
              <a:defRPr/>
            </a:pPr>
            <a:r>
              <a:rPr lang="es-ES" sz="3200" b="1" dirty="0" smtClean="0">
                <a:solidFill>
                  <a:srgbClr val="7030A0"/>
                </a:solidFill>
              </a:rPr>
              <a:t>Los </a:t>
            </a:r>
            <a:r>
              <a:rPr lang="es-ES" sz="3200" b="1" u="sng" dirty="0">
                <a:solidFill>
                  <a:srgbClr val="7030A0"/>
                </a:solidFill>
              </a:rPr>
              <a:t>Problemas Raíces </a:t>
            </a:r>
            <a:r>
              <a:rPr lang="es-ES" sz="3200" b="1" dirty="0">
                <a:solidFill>
                  <a:srgbClr val="7030A0"/>
                </a:solidFill>
              </a:rPr>
              <a:t>No </a:t>
            </a:r>
            <a:r>
              <a:rPr lang="es-ES" sz="3200" b="1" dirty="0" smtClean="0">
                <a:solidFill>
                  <a:srgbClr val="7030A0"/>
                </a:solidFill>
              </a:rPr>
              <a:t>Resueltos</a:t>
            </a:r>
          </a:p>
          <a:p>
            <a:pPr marL="1149350" indent="-581025" algn="l">
              <a:buFontTx/>
              <a:buAutoNum type="alphaLcPeriod" startAt="5"/>
              <a:defRPr/>
            </a:pPr>
            <a:r>
              <a:rPr lang="es-GT" sz="3200" b="1" dirty="0" smtClean="0">
                <a:solidFill>
                  <a:srgbClr val="7030A0"/>
                </a:solidFill>
              </a:rPr>
              <a:t>1 </a:t>
            </a:r>
            <a:r>
              <a:rPr lang="es-GT" sz="3200" b="1" dirty="0">
                <a:solidFill>
                  <a:srgbClr val="7030A0"/>
                </a:solidFill>
              </a:rPr>
              <a:t>Juan </a:t>
            </a:r>
            <a:r>
              <a:rPr lang="es-GT" sz="3200" b="1" dirty="0" smtClean="0">
                <a:solidFill>
                  <a:srgbClr val="7030A0"/>
                </a:solidFill>
              </a:rPr>
              <a:t>2:15-17</a:t>
            </a:r>
          </a:p>
          <a:p>
            <a:pPr marL="1149350" indent="-581025" algn="l">
              <a:buFontTx/>
              <a:buAutoNum type="alphaLcPeriod" startAt="5"/>
              <a:defRPr/>
            </a:pPr>
            <a:r>
              <a:rPr lang="es-GT" sz="3200" dirty="0" smtClean="0"/>
              <a:t>La </a:t>
            </a:r>
            <a:r>
              <a:rPr lang="es-GT" sz="3200" dirty="0"/>
              <a:t>solución es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confesión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de tus pecados a los quienes has ofendido </a:t>
            </a:r>
            <a:r>
              <a:rPr lang="es-GT" sz="3200" dirty="0" smtClean="0"/>
              <a:t/>
            </a:r>
            <a:br>
              <a:rPr lang="es-GT" sz="3200" dirty="0" smtClean="0"/>
            </a:br>
            <a:r>
              <a:rPr lang="es-GT" sz="3200" dirty="0" smtClean="0"/>
              <a:t>y </a:t>
            </a:r>
            <a:r>
              <a:rPr lang="es-GT" sz="3200" dirty="0"/>
              <a:t>luego confesarlos a </a:t>
            </a:r>
            <a:r>
              <a:rPr lang="es-GT" sz="3200" dirty="0" smtClean="0"/>
              <a:t>Dios.</a:t>
            </a:r>
          </a:p>
          <a:p>
            <a:pPr marL="1149350" indent="-581025" algn="l">
              <a:buFontTx/>
              <a:buAutoNum type="alphaLcPeriod" startAt="5"/>
              <a:defRPr/>
            </a:pPr>
            <a:r>
              <a:rPr lang="es-GT" sz="3200" b="1" dirty="0" smtClean="0">
                <a:solidFill>
                  <a:srgbClr val="7030A0"/>
                </a:solidFill>
              </a:rPr>
              <a:t>Mateo </a:t>
            </a:r>
            <a:r>
              <a:rPr lang="es-GT" sz="3200" b="1" dirty="0">
                <a:solidFill>
                  <a:srgbClr val="7030A0"/>
                </a:solidFill>
              </a:rPr>
              <a:t>5:23-24</a:t>
            </a:r>
            <a:endParaRPr lang="en-US" sz="3200" dirty="0">
              <a:solidFill>
                <a:srgbClr val="7030A0"/>
              </a:solidFill>
            </a:endParaRPr>
          </a:p>
          <a:p>
            <a:pPr marL="1087438" indent="-519113" algn="l" eaLnBrk="1" hangingPunct="1">
              <a:buFont typeface="+mj-lt"/>
              <a:buAutoNum type="alphaLcPeriod"/>
              <a:tabLst>
                <a:tab pos="568325" algn="l"/>
              </a:tabLst>
              <a:defRPr/>
            </a:pPr>
            <a:endParaRPr lang="es-ES" sz="2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Cinco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Obstáculos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Descubrir Tu Don</a:t>
            </a:r>
            <a:endParaRPr lang="es-E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defRPr/>
            </a:pPr>
            <a:r>
              <a:rPr lang="es-GT" sz="3200" b="1" dirty="0" smtClean="0">
                <a:solidFill>
                  <a:srgbClr val="7030A0"/>
                </a:solidFill>
              </a:rPr>
              <a:t>2.	La </a:t>
            </a:r>
            <a:r>
              <a:rPr lang="es-GT" sz="3200" b="1" dirty="0">
                <a:solidFill>
                  <a:srgbClr val="7030A0"/>
                </a:solidFill>
              </a:rPr>
              <a:t>Falta de </a:t>
            </a:r>
            <a:r>
              <a:rPr lang="es-GT" sz="3200" b="1" u="sng" dirty="0">
                <a:solidFill>
                  <a:srgbClr val="7030A0"/>
                </a:solidFill>
              </a:rPr>
              <a:t>Involucrarte en Ministerio</a:t>
            </a:r>
            <a:endParaRPr lang="en-US" sz="3200" b="1" u="sng" dirty="0">
              <a:solidFill>
                <a:srgbClr val="7030A0"/>
              </a:solidFill>
            </a:endParaRPr>
          </a:p>
          <a:p>
            <a:pPr marL="971550" indent="-514350" algn="l">
              <a:buFont typeface="+mj-lt"/>
              <a:buAutoNum type="alphaLcPeriod"/>
              <a:defRPr/>
            </a:pPr>
            <a:r>
              <a:rPr lang="es-GT" sz="3200" dirty="0"/>
              <a:t>Otra razón por la cual muchos no han descubierto su don espiritual es porque casi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están haciendo  nada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en sus vidas espirituales.</a:t>
            </a:r>
            <a:endParaRPr lang="en-US" sz="3200" dirty="0"/>
          </a:p>
          <a:p>
            <a:pPr marL="971550" indent="-514350" algn="l">
              <a:buFont typeface="+mj-lt"/>
              <a:buAutoNum type="alphaLcPeriod"/>
              <a:defRPr/>
            </a:pPr>
            <a:r>
              <a:rPr lang="es-GT" sz="3200" dirty="0"/>
              <a:t>“Dios no puede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dirigir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un carro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estacionado</a:t>
            </a:r>
            <a:r>
              <a:rPr lang="es-GT" sz="3200" dirty="0"/>
              <a:t>”.</a:t>
            </a:r>
            <a:endParaRPr lang="en-US" sz="3200" dirty="0"/>
          </a:p>
          <a:p>
            <a:pPr marL="971550" indent="-514350" algn="l">
              <a:buFont typeface="+mj-lt"/>
              <a:buAutoNum type="alphaLcPeriod"/>
              <a:defRPr/>
            </a:pPr>
            <a:r>
              <a:rPr lang="es-GT" sz="3200" dirty="0">
                <a:solidFill>
                  <a:srgbClr val="7030A0"/>
                </a:solidFill>
              </a:rPr>
              <a:t>Efesios </a:t>
            </a:r>
            <a:r>
              <a:rPr lang="es-GT" sz="3200" dirty="0" smtClean="0">
                <a:solidFill>
                  <a:srgbClr val="7030A0"/>
                </a:solidFill>
              </a:rPr>
              <a:t>4:12-16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Cinco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Obstáculos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Descubrir Tu Don</a:t>
            </a:r>
            <a:endParaRPr lang="es-E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defRPr/>
            </a:pPr>
            <a:r>
              <a:rPr lang="es-GT" sz="3200" b="1" dirty="0" smtClean="0">
                <a:solidFill>
                  <a:srgbClr val="7030A0"/>
                </a:solidFill>
              </a:rPr>
              <a:t>2.	La </a:t>
            </a:r>
            <a:r>
              <a:rPr lang="es-GT" sz="3200" b="1" dirty="0">
                <a:solidFill>
                  <a:srgbClr val="7030A0"/>
                </a:solidFill>
              </a:rPr>
              <a:t>Falta de </a:t>
            </a:r>
            <a:r>
              <a:rPr lang="es-GT" sz="3200" b="1" u="sng" dirty="0">
                <a:solidFill>
                  <a:srgbClr val="7030A0"/>
                </a:solidFill>
              </a:rPr>
              <a:t>Involucrarte en Ministerio</a:t>
            </a:r>
            <a:endParaRPr lang="en-US" sz="3200" b="1" u="sng" dirty="0">
              <a:solidFill>
                <a:srgbClr val="7030A0"/>
              </a:solidFill>
            </a:endParaRPr>
          </a:p>
          <a:p>
            <a:pPr marL="976313" indent="-519113" algn="l">
              <a:defRPr/>
            </a:pPr>
            <a:r>
              <a:rPr lang="es-GT" sz="3200" dirty="0" smtClean="0"/>
              <a:t>d.	Es </a:t>
            </a:r>
            <a:r>
              <a:rPr lang="es-GT" sz="3200" dirty="0"/>
              <a:t>la voluntad de Dios que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cada uno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de Sus hijos esté involucrado en servir a otros con los dones que Él les ha dado.</a:t>
            </a:r>
            <a:endParaRPr lang="en-US" sz="3200" dirty="0"/>
          </a:p>
          <a:p>
            <a:pPr marL="914400" indent="-457200" algn="l">
              <a:defRPr/>
            </a:pPr>
            <a:r>
              <a:rPr lang="es-GT" sz="3200" dirty="0" smtClean="0"/>
              <a:t>e.	Si </a:t>
            </a:r>
            <a:r>
              <a:rPr lang="es-GT" sz="3200" dirty="0"/>
              <a:t>uno no está trabajando por el Señor – ayudándonos mutuamente- ¿cómo va a determinar cuál es el don que Dios le ha dado</a:t>
            </a:r>
            <a:r>
              <a:rPr lang="es-GT" sz="3200" dirty="0" smtClean="0"/>
              <a:t>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Cinco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Obstáculos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Descubrir Tu Don</a:t>
            </a:r>
            <a:endParaRPr lang="es-E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defRPr/>
            </a:pPr>
            <a:r>
              <a:rPr lang="es-GT" sz="3200" b="1" dirty="0" smtClean="0">
                <a:solidFill>
                  <a:srgbClr val="7030A0"/>
                </a:solidFill>
              </a:rPr>
              <a:t>2.	La </a:t>
            </a:r>
            <a:r>
              <a:rPr lang="es-GT" sz="3200" b="1" dirty="0">
                <a:solidFill>
                  <a:srgbClr val="7030A0"/>
                </a:solidFill>
              </a:rPr>
              <a:t>Falta de </a:t>
            </a:r>
            <a:r>
              <a:rPr lang="es-GT" sz="3200" b="1" u="sng" dirty="0">
                <a:solidFill>
                  <a:srgbClr val="7030A0"/>
                </a:solidFill>
              </a:rPr>
              <a:t>Involucrarte en Ministerio</a:t>
            </a:r>
            <a:endParaRPr lang="en-US" sz="3200" b="1" u="sng" dirty="0">
              <a:solidFill>
                <a:srgbClr val="7030A0"/>
              </a:solidFill>
            </a:endParaRPr>
          </a:p>
          <a:p>
            <a:pPr marL="976313" indent="-519113" algn="l">
              <a:defRPr/>
            </a:pPr>
            <a:r>
              <a:rPr lang="es-GT" sz="3200" dirty="0" smtClean="0"/>
              <a:t>f.	Es </a:t>
            </a:r>
            <a:r>
              <a:rPr lang="es-GT" sz="3200" dirty="0"/>
              <a:t>a través del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servicio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a otros que Dios va revelando cuál es nuestro verdadero don.</a:t>
            </a:r>
            <a:endParaRPr lang="en-US" sz="3200" dirty="0"/>
          </a:p>
          <a:p>
            <a:pPr marL="914400" indent="-457200" algn="l">
              <a:defRPr/>
            </a:pPr>
            <a:r>
              <a:rPr lang="es-GT" sz="3200" dirty="0" smtClean="0"/>
              <a:t>g.	El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creyente perezoso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no va a saber cuál es su don  porque aun el don que tiene no es manifestado por su falta de actividad.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Cinco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Obstáculos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Descubrir Tu Don</a:t>
            </a:r>
            <a:endParaRPr lang="es-E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defRPr/>
            </a:pPr>
            <a:r>
              <a:rPr lang="es-GT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	</a:t>
            </a:r>
            <a:r>
              <a:rPr lang="es-GT" sz="3200" b="1" dirty="0" smtClean="0">
                <a:solidFill>
                  <a:srgbClr val="7030A0"/>
                </a:solidFill>
              </a:rPr>
              <a:t>Tratando </a:t>
            </a:r>
            <a:r>
              <a:rPr lang="es-GT" sz="3200" b="1" dirty="0">
                <a:solidFill>
                  <a:srgbClr val="7030A0"/>
                </a:solidFill>
              </a:rPr>
              <a:t>de </a:t>
            </a:r>
            <a:r>
              <a:rPr lang="es-GT" sz="3200" b="1" u="sng" dirty="0">
                <a:solidFill>
                  <a:srgbClr val="7030A0"/>
                </a:solidFill>
              </a:rPr>
              <a:t>Imitar a Otros</a:t>
            </a:r>
            <a:r>
              <a:rPr lang="es-GT" sz="3200" dirty="0">
                <a:solidFill>
                  <a:srgbClr val="7030A0"/>
                </a:solidFill>
              </a:rPr>
              <a:t>.</a:t>
            </a:r>
            <a:endParaRPr lang="en-US" sz="3200" b="1" dirty="0">
              <a:solidFill>
                <a:srgbClr val="7030A0"/>
              </a:solidFill>
            </a:endParaRPr>
          </a:p>
          <a:p>
            <a:pPr marL="914400" lvl="1" indent="-514350" algn="l">
              <a:buFont typeface="+mj-lt"/>
              <a:buAutoNum type="alphaLcPeriod"/>
              <a:defRPr/>
            </a:pPr>
            <a:r>
              <a:rPr lang="es-GT" sz="3200" dirty="0"/>
              <a:t>Muchos están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confundidos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en cuanto a su don porque han estado tratando de imitar los de otros.</a:t>
            </a:r>
            <a:endParaRPr lang="en-US" sz="3200" dirty="0"/>
          </a:p>
          <a:p>
            <a:pPr marL="914400" lvl="1" indent="-514350" algn="l">
              <a:buFont typeface="+mj-lt"/>
              <a:buAutoNum type="alphaLcPeriod"/>
              <a:defRPr/>
            </a:pPr>
            <a:r>
              <a:rPr lang="es-GT" sz="3200" dirty="0"/>
              <a:t>Por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celos</a:t>
            </a:r>
            <a:r>
              <a:rPr lang="es-GT" sz="3200" dirty="0"/>
              <a:t>, por gusto, o por ignorancia han tratado de imitar a otros, sólo para quedarse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frustrados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y decepcionados en cuanto a cuál es su don verdadero.</a:t>
            </a:r>
            <a:endParaRPr lang="en-US" sz="3200" dirty="0"/>
          </a:p>
          <a:p>
            <a:pPr marL="2347913" lvl="1" indent="-514350" algn="l">
              <a:buFont typeface="+mj-lt"/>
              <a:buAutoNum type="alphaLcPeriod"/>
              <a:defRPr/>
            </a:pPr>
            <a:r>
              <a:rPr lang="es-GT" sz="3200" b="1" dirty="0">
                <a:solidFill>
                  <a:srgbClr val="7030A0"/>
                </a:solidFill>
              </a:rPr>
              <a:t>2 Corintios </a:t>
            </a:r>
            <a:r>
              <a:rPr lang="es-GT" sz="3200" b="1" dirty="0" smtClean="0">
                <a:solidFill>
                  <a:srgbClr val="7030A0"/>
                </a:solidFill>
              </a:rPr>
              <a:t>10:12</a:t>
            </a:r>
            <a:endParaRPr lang="en-US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Cinco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Obstáculos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Descubrir Tu Don</a:t>
            </a:r>
            <a:endParaRPr lang="es-E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defRPr/>
            </a:pPr>
            <a:r>
              <a:rPr lang="es-GT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	</a:t>
            </a:r>
            <a:r>
              <a:rPr lang="es-GT" sz="3200" b="1" dirty="0" smtClean="0">
                <a:solidFill>
                  <a:srgbClr val="7030A0"/>
                </a:solidFill>
              </a:rPr>
              <a:t>Tratando </a:t>
            </a:r>
            <a:r>
              <a:rPr lang="es-GT" sz="3200" b="1" dirty="0">
                <a:solidFill>
                  <a:srgbClr val="7030A0"/>
                </a:solidFill>
              </a:rPr>
              <a:t>de </a:t>
            </a:r>
            <a:r>
              <a:rPr lang="es-GT" sz="3200" b="1" u="sng" dirty="0">
                <a:solidFill>
                  <a:srgbClr val="7030A0"/>
                </a:solidFill>
              </a:rPr>
              <a:t>Imitar a Otros</a:t>
            </a:r>
            <a:r>
              <a:rPr lang="es-GT" sz="3200" dirty="0">
                <a:solidFill>
                  <a:srgbClr val="7030A0"/>
                </a:solidFill>
              </a:rPr>
              <a:t>.</a:t>
            </a:r>
            <a:endParaRPr lang="en-US" sz="3200" b="1" dirty="0">
              <a:solidFill>
                <a:srgbClr val="7030A0"/>
              </a:solidFill>
            </a:endParaRPr>
          </a:p>
          <a:p>
            <a:pPr marL="914400" lvl="1" indent="-514350" algn="l">
              <a:buFont typeface="+mj-lt"/>
              <a:buAutoNum type="alphaLcPeriod"/>
              <a:defRPr/>
            </a:pPr>
            <a:r>
              <a:rPr lang="es-GT" sz="3200" b="1" dirty="0" smtClean="0">
                <a:solidFill>
                  <a:srgbClr val="7030A0"/>
                </a:solidFill>
              </a:rPr>
              <a:t>1 </a:t>
            </a:r>
            <a:r>
              <a:rPr lang="es-GT" sz="3200" b="1" dirty="0">
                <a:solidFill>
                  <a:srgbClr val="7030A0"/>
                </a:solidFill>
              </a:rPr>
              <a:t>Pedro </a:t>
            </a:r>
            <a:r>
              <a:rPr lang="es-GT" sz="3200" b="1" dirty="0" smtClean="0">
                <a:solidFill>
                  <a:srgbClr val="7030A0"/>
                </a:solidFill>
              </a:rPr>
              <a:t>4:10</a:t>
            </a:r>
          </a:p>
          <a:p>
            <a:pPr marL="914400" lvl="1" indent="-514350" algn="l">
              <a:buFont typeface="+mj-lt"/>
              <a:buAutoNum type="alphaLcPeriod"/>
              <a:defRPr/>
            </a:pPr>
            <a:r>
              <a:rPr lang="es-GT" sz="3200" dirty="0" smtClean="0"/>
              <a:t>Nunca vas a descubrir cuál es tu don mientras estás tratando de imitar a otros y ser alguien quien no eres.</a:t>
            </a:r>
            <a:r>
              <a:rPr lang="en-US" sz="3200" dirty="0" smtClean="0"/>
              <a:t>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Cinco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Obstáculos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Descubrir Tu Don</a:t>
            </a:r>
            <a:endParaRPr lang="es-E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519113" indent="-519113" algn="l">
              <a:defRPr/>
            </a:pPr>
            <a:r>
              <a:rPr lang="es-GT" sz="3200" b="1" dirty="0" smtClean="0">
                <a:solidFill>
                  <a:srgbClr val="7030A0"/>
                </a:solidFill>
              </a:rPr>
              <a:t>4.	</a:t>
            </a:r>
            <a:r>
              <a:rPr lang="es-GT" sz="3200" b="1" dirty="0">
                <a:solidFill>
                  <a:srgbClr val="7030A0"/>
                </a:solidFill>
              </a:rPr>
              <a:t>El Fracaso de No Analizar Por Qué </a:t>
            </a:r>
            <a:r>
              <a:rPr lang="es-GT" sz="3200" b="1" dirty="0" smtClean="0">
                <a:solidFill>
                  <a:srgbClr val="7030A0"/>
                </a:solidFill>
              </a:rPr>
              <a:t/>
            </a:r>
            <a:br>
              <a:rPr lang="es-GT" sz="3200" b="1" dirty="0" smtClean="0">
                <a:solidFill>
                  <a:srgbClr val="7030A0"/>
                </a:solidFill>
              </a:rPr>
            </a:br>
            <a:r>
              <a:rPr lang="es-GT" sz="3200" b="1" dirty="0" smtClean="0">
                <a:solidFill>
                  <a:srgbClr val="7030A0"/>
                </a:solidFill>
              </a:rPr>
              <a:t>Ciertas </a:t>
            </a:r>
            <a:r>
              <a:rPr lang="es-GT" sz="3200" b="1" dirty="0">
                <a:solidFill>
                  <a:srgbClr val="7030A0"/>
                </a:solidFill>
              </a:rPr>
              <a:t>Actividades Nos Son </a:t>
            </a:r>
            <a:r>
              <a:rPr lang="es-GT" sz="3200" b="1" u="sng" dirty="0">
                <a:solidFill>
                  <a:srgbClr val="7030A0"/>
                </a:solidFill>
              </a:rPr>
              <a:t>Llamativas</a:t>
            </a:r>
            <a:r>
              <a:rPr lang="es-GT" sz="3200" b="1" dirty="0">
                <a:solidFill>
                  <a:srgbClr val="7030A0"/>
                </a:solidFill>
              </a:rPr>
              <a:t>.</a:t>
            </a:r>
            <a:endParaRPr lang="en-US" sz="3200" b="1" dirty="0">
              <a:solidFill>
                <a:srgbClr val="7030A0"/>
              </a:solidFill>
            </a:endParaRPr>
          </a:p>
          <a:p>
            <a:pPr marL="1020763" indent="-514350" algn="l">
              <a:buFont typeface="+mj-lt"/>
              <a:buAutoNum type="alphaLcPeriod"/>
              <a:defRPr/>
            </a:pPr>
            <a:r>
              <a:rPr lang="es-GT" sz="3200" dirty="0"/>
              <a:t>Dios te ha hecho en una forma especial.</a:t>
            </a:r>
            <a:endParaRPr lang="en-US" sz="3200" dirty="0"/>
          </a:p>
          <a:p>
            <a:pPr marL="1020763" indent="-514350" algn="l">
              <a:buFont typeface="+mj-lt"/>
              <a:buAutoNum type="alphaLcPeriod"/>
              <a:defRPr/>
            </a:pPr>
            <a:r>
              <a:rPr lang="es-GT" sz="3200" dirty="0"/>
              <a:t>Él ha puesto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deseos</a:t>
            </a:r>
            <a:r>
              <a:rPr lang="es-GT" sz="3200" dirty="0"/>
              <a:t>, habilidades, y gustos en tu vida que son una combinación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única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en todo el universo.</a:t>
            </a:r>
            <a:endParaRPr lang="en-US" sz="3200" dirty="0"/>
          </a:p>
          <a:p>
            <a:pPr marL="1020763" indent="-514350" algn="l">
              <a:buFont typeface="+mj-lt"/>
              <a:buAutoNum type="alphaLcPeriod"/>
              <a:defRPr/>
            </a:pPr>
            <a:r>
              <a:rPr lang="es-GT" sz="3200" dirty="0">
                <a:solidFill>
                  <a:srgbClr val="7030A0"/>
                </a:solidFill>
              </a:rPr>
              <a:t>Salmo </a:t>
            </a:r>
            <a:r>
              <a:rPr lang="es-GT" sz="3200" dirty="0" smtClean="0">
                <a:solidFill>
                  <a:srgbClr val="7030A0"/>
                </a:solidFill>
              </a:rPr>
              <a:t>139:13-14</a:t>
            </a:r>
            <a:endParaRPr lang="en-US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Cinco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Obstáculos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Descubrir Tu Don</a:t>
            </a:r>
            <a:endParaRPr lang="es-E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519113" indent="-519113" algn="l">
              <a:defRPr/>
            </a:pPr>
            <a:r>
              <a:rPr lang="es-GT" sz="3200" b="1" dirty="0" smtClean="0">
                <a:solidFill>
                  <a:srgbClr val="7030A0"/>
                </a:solidFill>
              </a:rPr>
              <a:t>4.	</a:t>
            </a:r>
            <a:r>
              <a:rPr lang="es-GT" sz="3200" b="1" dirty="0">
                <a:solidFill>
                  <a:srgbClr val="7030A0"/>
                </a:solidFill>
              </a:rPr>
              <a:t>El Fracaso de No Analizar Por Qué </a:t>
            </a:r>
            <a:r>
              <a:rPr lang="es-GT" sz="3200" b="1" dirty="0" smtClean="0">
                <a:solidFill>
                  <a:srgbClr val="7030A0"/>
                </a:solidFill>
              </a:rPr>
              <a:t/>
            </a:r>
            <a:br>
              <a:rPr lang="es-GT" sz="3200" b="1" dirty="0" smtClean="0">
                <a:solidFill>
                  <a:srgbClr val="7030A0"/>
                </a:solidFill>
              </a:rPr>
            </a:br>
            <a:r>
              <a:rPr lang="es-GT" sz="3200" b="1" dirty="0" smtClean="0">
                <a:solidFill>
                  <a:srgbClr val="7030A0"/>
                </a:solidFill>
              </a:rPr>
              <a:t>Ciertas </a:t>
            </a:r>
            <a:r>
              <a:rPr lang="es-GT" sz="3200" b="1" dirty="0">
                <a:solidFill>
                  <a:srgbClr val="7030A0"/>
                </a:solidFill>
              </a:rPr>
              <a:t>Actividades Nos Son </a:t>
            </a:r>
            <a:r>
              <a:rPr lang="es-GT" sz="3200" b="1" u="sng" dirty="0">
                <a:solidFill>
                  <a:srgbClr val="7030A0"/>
                </a:solidFill>
              </a:rPr>
              <a:t>Llamativas</a:t>
            </a:r>
            <a:r>
              <a:rPr lang="es-GT" sz="3200" b="1" dirty="0">
                <a:solidFill>
                  <a:srgbClr val="7030A0"/>
                </a:solidFill>
              </a:rPr>
              <a:t>.</a:t>
            </a:r>
            <a:endParaRPr lang="en-US" sz="3200" b="1" dirty="0">
              <a:solidFill>
                <a:srgbClr val="7030A0"/>
              </a:solidFill>
            </a:endParaRPr>
          </a:p>
          <a:p>
            <a:pPr marL="914400" indent="-407988" algn="l">
              <a:defRPr/>
            </a:pPr>
            <a:r>
              <a:rPr lang="es-GT" sz="3200" dirty="0" smtClean="0"/>
              <a:t>d.	Necesitas </a:t>
            </a:r>
            <a:r>
              <a:rPr lang="es-GT" sz="3200" dirty="0"/>
              <a:t>tomar tiempo para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reflexionar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en tu vida y analizar no solamente qué actividades te son llamativas sino también </a:t>
            </a:r>
            <a:r>
              <a:rPr lang="es-GT" sz="32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qué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son llamativas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Cinco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Obstáculos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Descubrir Tu Don</a:t>
            </a:r>
            <a:endParaRPr lang="es-E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defRPr/>
            </a:pPr>
            <a:r>
              <a:rPr lang="es-GT" sz="3200" b="1" dirty="0" smtClean="0">
                <a:solidFill>
                  <a:srgbClr val="7030A0"/>
                </a:solidFill>
              </a:rPr>
              <a:t>5.	</a:t>
            </a:r>
            <a:r>
              <a:rPr lang="es-GT" sz="3200" b="1" i="1" dirty="0">
                <a:solidFill>
                  <a:srgbClr val="7030A0"/>
                </a:solidFill>
              </a:rPr>
              <a:t>La Confusión Entre Los Dones de </a:t>
            </a:r>
            <a:r>
              <a:rPr lang="es-GT" sz="3200" b="1" i="1" u="sng" dirty="0">
                <a:solidFill>
                  <a:srgbClr val="7030A0"/>
                </a:solidFill>
              </a:rPr>
              <a:t>Motivación</a:t>
            </a:r>
            <a:r>
              <a:rPr lang="es-GT" sz="3200" b="1" i="1" dirty="0">
                <a:solidFill>
                  <a:srgbClr val="7030A0"/>
                </a:solidFill>
              </a:rPr>
              <a:t> y los Dones de </a:t>
            </a:r>
            <a:r>
              <a:rPr lang="es-GT" sz="3200" b="1" i="1" u="sng" dirty="0">
                <a:solidFill>
                  <a:srgbClr val="7030A0"/>
                </a:solidFill>
              </a:rPr>
              <a:t>Ministerio</a:t>
            </a:r>
            <a:r>
              <a:rPr lang="es-GT" sz="3200" dirty="0">
                <a:solidFill>
                  <a:srgbClr val="7030A0"/>
                </a:solidFill>
              </a:rPr>
              <a:t>.</a:t>
            </a:r>
            <a:endParaRPr lang="en-US" sz="3200" b="1" i="1" dirty="0">
              <a:solidFill>
                <a:srgbClr val="7030A0"/>
              </a:solidFill>
            </a:endParaRPr>
          </a:p>
          <a:p>
            <a:pPr marL="971550" indent="-514350" algn="l">
              <a:buFont typeface="+mj-lt"/>
              <a:buAutoNum type="alphaLcPeriod"/>
              <a:defRPr/>
            </a:pPr>
            <a:r>
              <a:rPr lang="es-GT" sz="3200" dirty="0"/>
              <a:t>Mucha de la confusión en cuanto a los dones espirituales radica en un mal entendimiento de las clasificaciones de los dones según los pasajes bíblicos.</a:t>
            </a:r>
            <a:endParaRPr lang="en-US" sz="3200" dirty="0"/>
          </a:p>
          <a:p>
            <a:pPr marL="971550" indent="-514350" algn="l">
              <a:buFont typeface="+mj-lt"/>
              <a:buAutoNum type="alphaLcPeriod"/>
              <a:defRPr/>
            </a:pPr>
            <a:r>
              <a:rPr lang="es-GT" sz="3200" dirty="0">
                <a:solidFill>
                  <a:srgbClr val="7030A0"/>
                </a:solidFill>
              </a:rPr>
              <a:t>1 Corintios </a:t>
            </a:r>
            <a:r>
              <a:rPr lang="es-GT" sz="3200" dirty="0" smtClean="0">
                <a:solidFill>
                  <a:srgbClr val="7030A0"/>
                </a:solidFill>
              </a:rPr>
              <a:t>12:4-7</a:t>
            </a:r>
            <a:endParaRPr lang="en-US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Cinco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Obstáculos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Descubrir Tu Don</a:t>
            </a:r>
            <a:endParaRPr lang="es-E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defRPr/>
            </a:pPr>
            <a:r>
              <a:rPr lang="es-GT" sz="3200" b="1" dirty="0" smtClean="0">
                <a:solidFill>
                  <a:srgbClr val="7030A0"/>
                </a:solidFill>
              </a:rPr>
              <a:t>5.	</a:t>
            </a:r>
            <a:r>
              <a:rPr lang="es-GT" sz="3200" b="1" i="1" dirty="0">
                <a:solidFill>
                  <a:srgbClr val="7030A0"/>
                </a:solidFill>
              </a:rPr>
              <a:t>La Confusión Entre Los Dones de </a:t>
            </a:r>
            <a:r>
              <a:rPr lang="es-GT" sz="3200" b="1" i="1" u="sng" dirty="0">
                <a:solidFill>
                  <a:srgbClr val="7030A0"/>
                </a:solidFill>
              </a:rPr>
              <a:t>Motivación</a:t>
            </a:r>
            <a:r>
              <a:rPr lang="es-GT" sz="3200" b="1" i="1" dirty="0">
                <a:solidFill>
                  <a:srgbClr val="7030A0"/>
                </a:solidFill>
              </a:rPr>
              <a:t> y los Dones de </a:t>
            </a:r>
            <a:r>
              <a:rPr lang="es-GT" sz="3200" b="1" i="1" u="sng" dirty="0">
                <a:solidFill>
                  <a:srgbClr val="7030A0"/>
                </a:solidFill>
              </a:rPr>
              <a:t>Ministerio</a:t>
            </a:r>
            <a:r>
              <a:rPr lang="es-GT" sz="3200" dirty="0">
                <a:solidFill>
                  <a:srgbClr val="7030A0"/>
                </a:solidFill>
              </a:rPr>
              <a:t>.</a:t>
            </a:r>
            <a:endParaRPr lang="en-US" sz="3200" b="1" i="1" dirty="0">
              <a:solidFill>
                <a:srgbClr val="7030A0"/>
              </a:solidFill>
            </a:endParaRPr>
          </a:p>
          <a:p>
            <a:pPr marL="976313" indent="-519113" algn="l">
              <a:lnSpc>
                <a:spcPct val="95000"/>
              </a:lnSpc>
              <a:spcBef>
                <a:spcPts val="600"/>
              </a:spcBef>
              <a:buFontTx/>
              <a:buAutoNum type="alphaLcPeriod" startAt="3"/>
              <a:defRPr/>
            </a:pPr>
            <a:r>
              <a:rPr lang="es-GT" sz="3200" dirty="0" smtClean="0"/>
              <a:t>“dones</a:t>
            </a:r>
            <a:r>
              <a:rPr lang="es-GT" sz="3200" dirty="0"/>
              <a:t>” = “</a:t>
            </a:r>
            <a:r>
              <a:rPr lang="es-GT" sz="3200" b="1" i="1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charisma</a:t>
            </a:r>
            <a:r>
              <a:rPr lang="es-GT" sz="3200" dirty="0"/>
              <a:t>” – un regalo de </a:t>
            </a:r>
            <a:r>
              <a:rPr lang="es-GT" sz="3200" dirty="0" smtClean="0"/>
              <a:t>gracia - </a:t>
            </a:r>
            <a:r>
              <a:rPr lang="es-GT" sz="3200" dirty="0" smtClean="0">
                <a:solidFill>
                  <a:srgbClr val="7030A0"/>
                </a:solidFill>
              </a:rPr>
              <a:t>Romanos 12:3-9</a:t>
            </a:r>
          </a:p>
          <a:p>
            <a:pPr marL="976313" indent="-519113" algn="l">
              <a:lnSpc>
                <a:spcPct val="95000"/>
              </a:lnSpc>
              <a:spcBef>
                <a:spcPts val="600"/>
              </a:spcBef>
              <a:buFontTx/>
              <a:buAutoNum type="alphaLcPeriod" startAt="3"/>
              <a:defRPr/>
            </a:pPr>
            <a:r>
              <a:rPr lang="es-GT" sz="3200" dirty="0" smtClean="0"/>
              <a:t>“</a:t>
            </a:r>
            <a:r>
              <a:rPr lang="es-GT" sz="3200" dirty="0"/>
              <a:t>ministerios” </a:t>
            </a:r>
            <a:r>
              <a:rPr lang="en-US" sz="3200" dirty="0"/>
              <a:t>=</a:t>
            </a:r>
            <a:r>
              <a:rPr lang="es-GT" sz="3200" dirty="0"/>
              <a:t> “</a:t>
            </a:r>
            <a:r>
              <a:rPr lang="es-GT" sz="3200" b="1" i="1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diakonia</a:t>
            </a:r>
            <a:r>
              <a:rPr lang="es-GT" sz="3200" dirty="0"/>
              <a:t>” – servicio, </a:t>
            </a:r>
            <a:r>
              <a:rPr lang="es-GT" sz="3200" dirty="0" smtClean="0"/>
              <a:t>ministerio - </a:t>
            </a:r>
            <a:r>
              <a:rPr lang="es-GT" sz="3200" dirty="0" smtClean="0">
                <a:solidFill>
                  <a:srgbClr val="7030A0"/>
                </a:solidFill>
              </a:rPr>
              <a:t>1 </a:t>
            </a:r>
            <a:r>
              <a:rPr lang="es-GT" sz="3200" dirty="0">
                <a:solidFill>
                  <a:srgbClr val="7030A0"/>
                </a:solidFill>
              </a:rPr>
              <a:t>Corintios </a:t>
            </a:r>
            <a:r>
              <a:rPr lang="es-GT" sz="3200" dirty="0" smtClean="0">
                <a:solidFill>
                  <a:srgbClr val="7030A0"/>
                </a:solidFill>
              </a:rPr>
              <a:t>12:27-31</a:t>
            </a:r>
          </a:p>
          <a:p>
            <a:pPr marL="976313" indent="-519113" algn="l">
              <a:lnSpc>
                <a:spcPct val="95000"/>
              </a:lnSpc>
              <a:spcBef>
                <a:spcPts val="600"/>
              </a:spcBef>
              <a:buFontTx/>
              <a:buAutoNum type="alphaLcPeriod" startAt="3"/>
              <a:defRPr/>
            </a:pPr>
            <a:r>
              <a:rPr lang="es-GT" sz="3200" dirty="0" smtClean="0"/>
              <a:t>“</a:t>
            </a:r>
            <a:r>
              <a:rPr lang="es-GT" sz="3200" dirty="0"/>
              <a:t>operaciones” = “</a:t>
            </a:r>
            <a:r>
              <a:rPr lang="es-GT" sz="3200" b="1" i="1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energema</a:t>
            </a:r>
            <a:r>
              <a:rPr lang="es-GT" sz="3200" dirty="0"/>
              <a:t>” – efecto o manifestación;  “manifestación” = </a:t>
            </a:r>
            <a:r>
              <a:rPr lang="es-GT" sz="3200" dirty="0" smtClean="0"/>
              <a:t>   </a:t>
            </a:r>
            <a:br>
              <a:rPr lang="es-GT" sz="3200" dirty="0" smtClean="0"/>
            </a:br>
            <a:r>
              <a:rPr lang="es-GT" sz="3200" dirty="0" smtClean="0"/>
              <a:t>         “</a:t>
            </a:r>
            <a:r>
              <a:rPr lang="es-GT" sz="3200" b="1" i="1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phanerosis</a:t>
            </a:r>
            <a:r>
              <a:rPr lang="es-GT" sz="3200" dirty="0"/>
              <a:t>” – manifestación </a:t>
            </a:r>
            <a:r>
              <a:rPr lang="es-GT" sz="3200" dirty="0" smtClean="0"/>
              <a:t>– </a:t>
            </a:r>
            <a:br>
              <a:rPr lang="es-GT" sz="3200" dirty="0" smtClean="0"/>
            </a:br>
            <a:r>
              <a:rPr lang="es-GT" sz="3200" dirty="0" smtClean="0"/>
              <a:t>		</a:t>
            </a:r>
            <a:r>
              <a:rPr lang="es-GT" sz="3200" dirty="0" smtClean="0">
                <a:solidFill>
                  <a:srgbClr val="7030A0"/>
                </a:solidFill>
              </a:rPr>
              <a:t>1 Corintios 12:7-11</a:t>
            </a:r>
            <a:endParaRPr lang="en-US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15200" cy="7620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Estás Seguro De Tu Don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514350" indent="-514350" algn="l">
              <a:buFontTx/>
              <a:buAutoNum type="alphaUcPeriod"/>
            </a:pPr>
            <a:r>
              <a:rPr lang="es-GT" altLang="en-US" sz="3200" smtClean="0"/>
              <a:t>Estudiamos esto la semana pasada.</a:t>
            </a:r>
          </a:p>
          <a:p>
            <a:pPr marL="514350" indent="-514350" algn="l">
              <a:buFontTx/>
              <a:buAutoNum type="alphaUcPeriod"/>
            </a:pPr>
            <a:r>
              <a:rPr lang="es-GT" altLang="en-US" sz="3200" smtClean="0"/>
              <a:t>Vimos eso en la introducción.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315200" cy="762000"/>
          </a:xfrm>
          <a:effectLst/>
        </p:spPr>
        <p:txBody>
          <a:bodyPr/>
          <a:lstStyle/>
          <a:p>
            <a:pPr marL="803275" indent="-803275" algn="l" eaLnBrk="1" hangingPunct="1">
              <a:lnSpc>
                <a:spcPct val="85000"/>
              </a:lnSpc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Confundes A Otros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Cuanto A Su Don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514350" indent="-514350" algn="l">
              <a:buFontTx/>
              <a:buAutoNum type="alphaUcPeriod"/>
              <a:defRPr/>
            </a:pPr>
            <a:r>
              <a:rPr lang="es-ES" sz="3200" dirty="0" smtClean="0"/>
              <a:t>Nunca debes </a:t>
            </a:r>
            <a:r>
              <a:rPr lang="es-ES" sz="3200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decir a nadie </a:t>
            </a:r>
            <a:r>
              <a:rPr lang="es-ES" sz="3200" dirty="0" smtClean="0"/>
              <a:t>cual </a:t>
            </a:r>
            <a:br>
              <a:rPr lang="es-ES" sz="3200" dirty="0" smtClean="0"/>
            </a:br>
            <a:r>
              <a:rPr lang="es-ES" sz="3200" dirty="0" smtClean="0"/>
              <a:t>es el don que ellos tienen.</a:t>
            </a:r>
          </a:p>
          <a:p>
            <a:pPr marL="514350" indent="-514350" algn="l">
              <a:buFontTx/>
              <a:buAutoNum type="alphaUcPeriod"/>
              <a:defRPr/>
            </a:pPr>
            <a:r>
              <a:rPr lang="es-GT" sz="3200" dirty="0" smtClean="0"/>
              <a:t>Muchas </a:t>
            </a:r>
            <a:r>
              <a:rPr lang="es-GT" sz="3200" dirty="0"/>
              <a:t>veces uno puede ver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evidencias fuertes</a:t>
            </a:r>
            <a:r>
              <a:rPr lang="es-GT" sz="3200" dirty="0"/>
              <a:t> que indican cuál puede ser el don de otra persona</a:t>
            </a:r>
            <a:r>
              <a:rPr lang="es-GT" sz="3200" dirty="0" smtClean="0"/>
              <a:t>.</a:t>
            </a:r>
          </a:p>
          <a:p>
            <a:pPr marL="514350" indent="-514350" algn="l">
              <a:buFontTx/>
              <a:buAutoNum type="alphaUcPeriod"/>
              <a:defRPr/>
            </a:pPr>
            <a:r>
              <a:rPr lang="es-GT" sz="3200" dirty="0"/>
              <a:t>Puede ser que una persona no </a:t>
            </a:r>
            <a:br>
              <a:rPr lang="es-GT" sz="3200" dirty="0"/>
            </a:br>
            <a:r>
              <a:rPr lang="es-GT" sz="3200" dirty="0"/>
              <a:t>entiende cuál es su don, pero </a:t>
            </a:r>
            <a:r>
              <a:rPr lang="es-GT" sz="3200" dirty="0" smtClean="0"/>
              <a:t>debes </a:t>
            </a:r>
            <a:br>
              <a:rPr lang="es-GT" sz="3200" dirty="0" smtClean="0"/>
            </a:br>
            <a:r>
              <a:rPr lang="es-GT" sz="3200" dirty="0" smtClean="0"/>
              <a:t>dar </a:t>
            </a:r>
            <a:r>
              <a:rPr lang="es-GT" sz="3200" dirty="0"/>
              <a:t>tiempo al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Espíritu Santo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para ir </a:t>
            </a:r>
            <a:r>
              <a:rPr lang="es-GT" sz="3200" dirty="0" smtClean="0"/>
              <a:t/>
            </a:r>
            <a:br>
              <a:rPr lang="es-GT" sz="3200" dirty="0" smtClean="0"/>
            </a:br>
            <a:r>
              <a:rPr lang="es-GT" sz="3200" dirty="0" smtClean="0"/>
              <a:t>                indicándoles </a:t>
            </a:r>
            <a:r>
              <a:rPr lang="es-GT" sz="3200" dirty="0"/>
              <a:t>cuál es.</a:t>
            </a:r>
            <a:endParaRPr lang="en-US" sz="3200" dirty="0"/>
          </a:p>
          <a:p>
            <a:pPr marL="514350" indent="-514350" algn="l">
              <a:buFontTx/>
              <a:buAutoNum type="alphaUcPeriod"/>
              <a:defRPr/>
            </a:pP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315200" cy="762000"/>
          </a:xfrm>
          <a:effectLst/>
        </p:spPr>
        <p:txBody>
          <a:bodyPr/>
          <a:lstStyle/>
          <a:p>
            <a:pPr marL="803275" indent="-803275" algn="l" eaLnBrk="1" hangingPunct="1">
              <a:lnSpc>
                <a:spcPct val="85000"/>
              </a:lnSpc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Confundes A Otros 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Cuanto A Su Don</a:t>
            </a: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514350" indent="-514350" algn="l">
              <a:buFontTx/>
              <a:buAutoNum type="alphaUcPeriod" startAt="4"/>
              <a:defRPr/>
            </a:pPr>
            <a:r>
              <a:rPr lang="es-GT" sz="3200" dirty="0"/>
              <a:t>La razón principal por esto es que </a:t>
            </a:r>
            <a:r>
              <a:rPr lang="es-GT" sz="3200" dirty="0" smtClean="0"/>
              <a:t/>
            </a:r>
            <a:br>
              <a:rPr lang="es-GT" sz="3200" dirty="0" smtClean="0"/>
            </a:br>
            <a:r>
              <a:rPr lang="es-GT" sz="3200" dirty="0" smtClean="0"/>
              <a:t>no sabes </a:t>
            </a:r>
            <a:r>
              <a:rPr lang="es-GT" sz="3200" dirty="0"/>
              <a:t>qué es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 que motiva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GT" sz="3200" dirty="0" smtClean="0"/>
              <a:t>a </a:t>
            </a:r>
            <a:r>
              <a:rPr lang="es-GT" sz="3200" dirty="0"/>
              <a:t>la persona hacer lo que hacen.</a:t>
            </a:r>
            <a:endParaRPr lang="en-US" sz="3200" dirty="0"/>
          </a:p>
          <a:p>
            <a:pPr marL="514350" indent="-514350" algn="l">
              <a:buFontTx/>
              <a:buAutoNum type="alphaUcPeriod" startAt="4"/>
              <a:defRPr/>
            </a:pPr>
            <a:r>
              <a:rPr lang="es-GT" sz="3200" dirty="0"/>
              <a:t>Los dones motivacionales no tienen que ver con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qué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hacemos, sino con el </a:t>
            </a:r>
            <a:r>
              <a:rPr lang="es-GT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qué</a:t>
            </a: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GT" sz="3200" dirty="0"/>
              <a:t>hacemos lo que hacemos.</a:t>
            </a:r>
            <a:endParaRPr lang="en-US" sz="3200" dirty="0"/>
          </a:p>
          <a:p>
            <a:pPr marL="514350" indent="-514350" algn="l">
              <a:buFontTx/>
              <a:buAutoNum type="alphaUcPeriod" startAt="4"/>
              <a:defRPr/>
            </a:pPr>
            <a:r>
              <a:rPr lang="es-ES" sz="3200" dirty="0" smtClean="0"/>
              <a:t>En otras palabras, sólo puedes ver </a:t>
            </a:r>
            <a:r>
              <a:rPr lang="es-ES" sz="32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 </a:t>
            </a:r>
            <a:r>
              <a:rPr lang="es-ES" sz="3200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la persona hace </a:t>
            </a:r>
            <a:r>
              <a:rPr lang="es-ES" sz="3200" dirty="0" smtClean="0"/>
              <a:t>y no </a:t>
            </a:r>
            <a:r>
              <a:rPr lang="es-ES" sz="3200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razón </a:t>
            </a:r>
            <a:r>
              <a:rPr lang="es-ES" sz="3200" dirty="0" smtClean="0"/>
              <a:t>por la cual </a:t>
            </a:r>
            <a:br>
              <a:rPr lang="es-ES" sz="3200" dirty="0" smtClean="0"/>
            </a:br>
            <a:r>
              <a:rPr lang="es-ES" sz="3200" dirty="0" smtClean="0"/>
              <a:t>                  el o ella lo hace.</a:t>
            </a:r>
            <a:endParaRPr lang="es-GT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FormalScrp421 BT"/>
        <a:ea typeface=""/>
        <a:cs typeface=""/>
      </a:majorFont>
      <a:minorFont>
        <a:latin typeface="Franklin Gothic Dem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3038</TotalTime>
  <Words>741</Words>
  <Application>Microsoft Office PowerPoint</Application>
  <PresentationFormat>On-screen Show (4:3)</PresentationFormat>
  <Paragraphs>219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FormalScrp421 BT</vt:lpstr>
      <vt:lpstr>Franklin Gothic Demi</vt:lpstr>
      <vt:lpstr>Wingdings</vt:lpstr>
      <vt:lpstr>Default Design</vt:lpstr>
      <vt:lpstr>PowerPoint Presentation</vt:lpstr>
      <vt:lpstr>Repaso</vt:lpstr>
      <vt:lpstr>Repaso</vt:lpstr>
      <vt:lpstr>Repaso</vt:lpstr>
      <vt:lpstr>Repaso</vt:lpstr>
      <vt:lpstr>Repaso</vt:lpstr>
      <vt:lpstr>Repaso</vt:lpstr>
      <vt:lpstr>Introducción</vt:lpstr>
      <vt:lpstr>I. No Estás Seguro De Tu Don</vt:lpstr>
      <vt:lpstr>I. No Estás Seguro De Tu Don</vt:lpstr>
      <vt:lpstr>Cinco Obstáculos  en Descubrir Tu Don</vt:lpstr>
      <vt:lpstr>Cinco Obstáculos  en Descubrir Tu Don</vt:lpstr>
      <vt:lpstr>Cinco Obstáculos  en Descubrir Tu Don</vt:lpstr>
      <vt:lpstr>Cinco Obstáculos  en Descubrir Tu Don</vt:lpstr>
      <vt:lpstr>Cinco Obstáculos  en Descubrir Tu Don</vt:lpstr>
      <vt:lpstr>Cinco Obstáculos  en Descubrir Tu Don</vt:lpstr>
      <vt:lpstr>Cinco Obstáculos  en Descubrir Tu Don</vt:lpstr>
      <vt:lpstr>Cinco Obstáculos  en Descubrir Tu Don</vt:lpstr>
      <vt:lpstr>Cinco Obstáculos  en Descubrir Tu Don</vt:lpstr>
      <vt:lpstr>Cinco Obstáculos  en Descubrir Tu Don</vt:lpstr>
      <vt:lpstr>Cinco Obstáculos  en Descubrir Tu Don</vt:lpstr>
      <vt:lpstr>Cinco Obstáculos  en Descubrir Tu Don</vt:lpstr>
      <vt:lpstr>Cinco Obstáculos  en Descubrir Tu Don</vt:lpstr>
      <vt:lpstr>Cinco Obstáculos  en Descubrir Tu Don</vt:lpstr>
      <vt:lpstr>II. Estás Seguro De Tu Don</vt:lpstr>
      <vt:lpstr>III. Confundes A Otros  En Cuanto A Su Don.</vt:lpstr>
      <vt:lpstr>III. Confundes A Otros  En Cuanto A Su Don.</vt:lpstr>
    </vt:vector>
  </TitlesOfParts>
  <Company>Faith Baptist Church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Lott</dc:creator>
  <cp:lastModifiedBy>David Lott</cp:lastModifiedBy>
  <cp:revision>59</cp:revision>
  <dcterms:created xsi:type="dcterms:W3CDTF">2008-02-23T23:34:35Z</dcterms:created>
  <dcterms:modified xsi:type="dcterms:W3CDTF">2014-10-20T22:43:20Z</dcterms:modified>
</cp:coreProperties>
</file>