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73" r:id="rId3"/>
    <p:sldId id="316" r:id="rId4"/>
    <p:sldId id="317" r:id="rId5"/>
    <p:sldId id="318" r:id="rId6"/>
    <p:sldId id="319" r:id="rId7"/>
    <p:sldId id="320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21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22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47" r:id="rId35"/>
    <p:sldId id="348" r:id="rId36"/>
    <p:sldId id="349" r:id="rId37"/>
    <p:sldId id="350" r:id="rId38"/>
    <p:sldId id="352" r:id="rId39"/>
    <p:sldId id="351" r:id="rId40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000000"/>
    <a:srgbClr val="F1F8F9"/>
    <a:srgbClr val="EDF6F7"/>
    <a:srgbClr val="E4F3F4"/>
    <a:srgbClr val="FFFFFF"/>
    <a:srgbClr val="00CC0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4" autoAdjust="0"/>
    <p:restoredTop sz="94660"/>
  </p:normalViewPr>
  <p:slideViewPr>
    <p:cSldViewPr showGuides="1">
      <p:cViewPr>
        <p:scale>
          <a:sx n="60" d="100"/>
          <a:sy n="60" d="100"/>
        </p:scale>
        <p:origin x="-1734" y="-582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E730781-ADC5-4784-8307-148759891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7102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547AB7-D83E-42A7-81C5-1F245F5B2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6551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12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15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16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17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18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19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20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22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23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24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25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26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27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28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29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30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31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32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33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34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399EE-A574-4F5D-8CA8-6D974956C673}" type="slidenum">
              <a:rPr lang="en-US" smtClean="0"/>
              <a:pPr eaLnBrk="1" hangingPunct="1"/>
              <a:t>35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391C2-A084-4067-890D-D58E7DEB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/>
        </p:spPr>
        <p:txBody>
          <a:bodyPr/>
          <a:lstStyle>
            <a:lvl1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1pPr>
            <a:lvl2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2pPr>
            <a:lvl3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3pPr>
            <a:lvl4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4pPr>
            <a:lvl5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CEE54-A1C7-4AD0-87A5-67F9E032D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4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8ACC-C0EB-46D7-A24B-9EC6FD03C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6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94F92-9C1F-4887-BB5F-FD8D5EDAF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B763F-0510-403F-9970-637B9D0A4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8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C9543-B2EC-45C3-92FE-96279DF2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7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5E904-EEC9-4398-9549-7DE9DD3E1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5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A112-3B0E-41AD-BDE3-ED99FA0C0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23942-4186-40C6-9021-50D8D9390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4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FC6F-ED75-472C-BCE8-E084CF9C1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6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2507-1D34-4659-9947-9A075F157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4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67056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3E2BAEA-F091-444F-AF68-8AF5924374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2" name="Picture 5" descr="Dones Powerpoint Titl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Tx/>
              <a:buChar char="•"/>
            </a:pPr>
            <a:r>
              <a:rPr lang="es-ES" sz="3200" dirty="0" smtClean="0"/>
              <a:t>Cuando comienzas a estudiar este </a:t>
            </a:r>
            <a:br>
              <a:rPr lang="es-ES" sz="3200" dirty="0" smtClean="0"/>
            </a:br>
            <a:r>
              <a:rPr lang="es-ES" sz="3200" dirty="0" smtClean="0"/>
              <a:t>tema, normalmente pasas por tres etapas distintas en tu jornada:</a:t>
            </a:r>
            <a:endParaRPr lang="en-US" sz="3200" dirty="0" smtClean="0"/>
          </a:p>
          <a:p>
            <a:pPr marL="971550" lvl="1" indent="-571500" algn="l" eaLnBrk="1" hangingPunct="1">
              <a:buAutoNum type="romanUcPeriod"/>
              <a:defRPr/>
            </a:pPr>
            <a:r>
              <a:rPr lang="es-ES" sz="3200" dirty="0" smtClean="0">
                <a:solidFill>
                  <a:srgbClr val="008000"/>
                </a:solidFill>
              </a:rPr>
              <a:t>No </a:t>
            </a:r>
            <a:r>
              <a:rPr lang="es-ES" sz="3200" dirty="0">
                <a:solidFill>
                  <a:srgbClr val="008000"/>
                </a:solidFill>
              </a:rPr>
              <a:t>Estás Seguro De Tu </a:t>
            </a:r>
            <a:r>
              <a:rPr lang="es-ES" sz="3200" dirty="0" smtClean="0">
                <a:solidFill>
                  <a:srgbClr val="008000"/>
                </a:solidFill>
              </a:rPr>
              <a:t>Don</a:t>
            </a:r>
          </a:p>
          <a:p>
            <a:pPr marL="1368425" lvl="2" indent="-457200" algn="l" eaLnBrk="1" hangingPunct="1">
              <a:buFont typeface="Arial" pitchFamily="34" charset="0"/>
              <a:buChar char="•"/>
              <a:defRPr/>
            </a:pPr>
            <a:r>
              <a:rPr lang="es-ES" sz="3200" dirty="0" smtClean="0"/>
              <a:t>Varios </a:t>
            </a:r>
            <a:r>
              <a:rPr lang="es-ES" sz="3200" dirty="0"/>
              <a:t>Obstáculos 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smtClean="0"/>
              <a:t>en </a:t>
            </a:r>
            <a:r>
              <a:rPr lang="es-ES" sz="3200" dirty="0"/>
              <a:t>Descubrir Tu Don</a:t>
            </a:r>
            <a:endParaRPr lang="en-US" sz="3200" dirty="0" smtClean="0">
              <a:solidFill>
                <a:srgbClr val="7030A0"/>
              </a:solidFill>
            </a:endParaRPr>
          </a:p>
          <a:p>
            <a:pPr eaLnBrk="1" hangingPunct="1">
              <a:defRPr/>
            </a:pPr>
            <a:r>
              <a:rPr lang="es-ES_tradnl" sz="3200" dirty="0" smtClean="0"/>
              <a:t>  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Tx/>
              <a:buChar char="•"/>
            </a:pPr>
            <a:r>
              <a:rPr lang="es-ES" sz="3200" dirty="0" smtClean="0"/>
              <a:t>Cinco Obstáculos en Descubrir Tu Don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s-ES" sz="3200" b="1" dirty="0" smtClean="0">
                <a:solidFill>
                  <a:srgbClr val="7030A0"/>
                </a:solidFill>
              </a:rPr>
              <a:t>Los </a:t>
            </a:r>
            <a:r>
              <a:rPr lang="es-ES" sz="3200" b="1" u="sng" dirty="0" smtClean="0">
                <a:solidFill>
                  <a:srgbClr val="7030A0"/>
                </a:solidFill>
              </a:rPr>
              <a:t>Problemas Raíces </a:t>
            </a:r>
            <a:r>
              <a:rPr lang="es-ES" sz="3200" b="1" dirty="0" smtClean="0">
                <a:solidFill>
                  <a:srgbClr val="7030A0"/>
                </a:solidFill>
              </a:rPr>
              <a:t>No Resueltos</a:t>
            </a:r>
          </a:p>
          <a:p>
            <a:pPr marL="1544638" lvl="3" indent="-519113" algn="l">
              <a:buFont typeface="Wingdings" pitchFamily="2" charset="2"/>
              <a:buChar char="Ø"/>
              <a:defRPr/>
            </a:pP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Amargura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/>
            </a:r>
            <a:br>
              <a:rPr lang="es-GT" sz="3200" dirty="0"/>
            </a:br>
            <a:r>
              <a:rPr lang="es-GT" sz="3200" dirty="0"/>
              <a:t>– la vanagloria de la vida</a:t>
            </a:r>
            <a:endParaRPr lang="en-US" sz="3200" dirty="0"/>
          </a:p>
          <a:p>
            <a:pPr marL="1544638" lvl="3" indent="-519113" algn="l">
              <a:buFont typeface="Wingdings" pitchFamily="2" charset="2"/>
              <a:buChar char="Ø"/>
              <a:defRPr/>
            </a:pP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Valores Temporales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sz="3200" dirty="0"/>
              <a:t>– los deseos de los ojos</a:t>
            </a:r>
            <a:endParaRPr lang="en-US" sz="3200" dirty="0"/>
          </a:p>
          <a:p>
            <a:pPr marL="1544638" lvl="3" indent="-519113" algn="l">
              <a:buFont typeface="Wingdings" pitchFamily="2" charset="2"/>
              <a:buChar char="Ø"/>
              <a:defRPr/>
            </a:pP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Impureza Moral</a:t>
            </a:r>
            <a:b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sz="3200" dirty="0"/>
              <a:t> – los deseos de la carne</a:t>
            </a:r>
            <a:endParaRPr lang="en-US" sz="3200" dirty="0"/>
          </a:p>
          <a:p>
            <a:pPr marL="514350" indent="-514350" algn="l" eaLnBrk="1" hangingPunct="1">
              <a:buFont typeface="+mj-lt"/>
              <a:buAutoNum type="arabicPeriod"/>
            </a:pPr>
            <a:endParaRPr lang="es-ES" sz="3200" b="1" dirty="0" smtClean="0">
              <a:solidFill>
                <a:srgbClr val="7030A0"/>
              </a:solidFill>
            </a:endParaRPr>
          </a:p>
          <a:p>
            <a:pPr marL="514350" indent="-514350" algn="l" eaLnBrk="1" hangingPunct="1">
              <a:buFont typeface="+mj-lt"/>
              <a:buAutoNum type="arabi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86685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Tx/>
              <a:buChar char="•"/>
            </a:pPr>
            <a:r>
              <a:rPr lang="es-ES" sz="3200" dirty="0" smtClean="0"/>
              <a:t>Cinco Obstáculos en Descubrir Tu Don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s-ES" sz="3200" b="1" dirty="0" smtClean="0">
                <a:solidFill>
                  <a:srgbClr val="7030A0"/>
                </a:solidFill>
              </a:rPr>
              <a:t>Los </a:t>
            </a:r>
            <a:r>
              <a:rPr lang="es-ES" sz="3200" b="1" u="sng" dirty="0" smtClean="0">
                <a:solidFill>
                  <a:srgbClr val="7030A0"/>
                </a:solidFill>
              </a:rPr>
              <a:t>Problemas Raíces </a:t>
            </a:r>
            <a:r>
              <a:rPr lang="es-ES" sz="3200" b="1" dirty="0" smtClean="0">
                <a:solidFill>
                  <a:srgbClr val="7030A0"/>
                </a:solidFill>
              </a:rPr>
              <a:t>No Resueltos</a:t>
            </a:r>
          </a:p>
          <a:p>
            <a:pPr marL="514350" indent="-514350" algn="l">
              <a:buAutoNum type="arabicPeriod" startAt="2"/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La </a:t>
            </a:r>
            <a:r>
              <a:rPr lang="es-GT" sz="3200" b="1" dirty="0">
                <a:solidFill>
                  <a:srgbClr val="7030A0"/>
                </a:solidFill>
              </a:rPr>
              <a:t>Falta de </a:t>
            </a:r>
            <a:r>
              <a:rPr lang="es-GT" sz="3200" b="1" u="sng" dirty="0">
                <a:solidFill>
                  <a:srgbClr val="7030A0"/>
                </a:solidFill>
              </a:rPr>
              <a:t>Involucrarte en </a:t>
            </a:r>
            <a:r>
              <a:rPr lang="es-GT" sz="3200" b="1" u="sng" dirty="0" smtClean="0">
                <a:solidFill>
                  <a:srgbClr val="7030A0"/>
                </a:solidFill>
              </a:rPr>
              <a:t>Ministerio</a:t>
            </a:r>
          </a:p>
          <a:p>
            <a:pPr marL="514350" indent="-514350" algn="l">
              <a:buFontTx/>
              <a:buAutoNum type="arabicPeriod" startAt="2"/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Tratando </a:t>
            </a:r>
            <a:r>
              <a:rPr lang="es-GT" sz="3200" b="1" dirty="0">
                <a:solidFill>
                  <a:srgbClr val="7030A0"/>
                </a:solidFill>
              </a:rPr>
              <a:t>de </a:t>
            </a:r>
            <a:r>
              <a:rPr lang="es-GT" sz="3200" b="1" u="sng" dirty="0">
                <a:solidFill>
                  <a:srgbClr val="7030A0"/>
                </a:solidFill>
              </a:rPr>
              <a:t>Imitar a Otros</a:t>
            </a:r>
            <a:r>
              <a:rPr lang="es-GT" sz="3200" dirty="0" smtClean="0">
                <a:solidFill>
                  <a:srgbClr val="7030A0"/>
                </a:solidFill>
              </a:rPr>
              <a:t>.</a:t>
            </a:r>
          </a:p>
          <a:p>
            <a:pPr marL="514350" indent="-514350" algn="l">
              <a:buFontTx/>
              <a:buAutoNum type="arabicPeriod" startAt="2"/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El </a:t>
            </a:r>
            <a:r>
              <a:rPr lang="es-GT" sz="3200" b="1" dirty="0">
                <a:solidFill>
                  <a:srgbClr val="7030A0"/>
                </a:solidFill>
              </a:rPr>
              <a:t>Fracaso de No Analizar Por Qué </a:t>
            </a:r>
            <a:br>
              <a:rPr lang="es-GT" sz="3200" b="1" dirty="0">
                <a:solidFill>
                  <a:srgbClr val="7030A0"/>
                </a:solidFill>
              </a:rPr>
            </a:br>
            <a:r>
              <a:rPr lang="es-GT" sz="3200" b="1" dirty="0">
                <a:solidFill>
                  <a:srgbClr val="7030A0"/>
                </a:solidFill>
              </a:rPr>
              <a:t>Ciertas Actividades Nos Son </a:t>
            </a:r>
            <a:r>
              <a:rPr lang="es-GT" sz="3200" b="1" u="sng" dirty="0">
                <a:solidFill>
                  <a:srgbClr val="7030A0"/>
                </a:solidFill>
              </a:rPr>
              <a:t>Llamativas</a:t>
            </a:r>
            <a:r>
              <a:rPr lang="es-GT" sz="3200" b="1" dirty="0" smtClean="0">
                <a:solidFill>
                  <a:srgbClr val="7030A0"/>
                </a:solidFill>
              </a:rPr>
              <a:t>.</a:t>
            </a:r>
          </a:p>
          <a:p>
            <a:pPr marL="514350" indent="-514350" algn="l">
              <a:buFontTx/>
              <a:buAutoNum type="arabicPeriod" startAt="2"/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La </a:t>
            </a:r>
            <a:r>
              <a:rPr lang="es-GT" sz="3200" b="1" dirty="0">
                <a:solidFill>
                  <a:srgbClr val="7030A0"/>
                </a:solidFill>
              </a:rPr>
              <a:t>Confusión Entre Los Dones de </a:t>
            </a:r>
            <a:r>
              <a:rPr lang="es-GT" sz="3200" b="1" dirty="0" smtClean="0">
                <a:solidFill>
                  <a:srgbClr val="7030A0"/>
                </a:solidFill>
              </a:rPr>
              <a:t/>
            </a:r>
            <a:br>
              <a:rPr lang="es-GT" sz="3200" b="1" dirty="0" smtClean="0">
                <a:solidFill>
                  <a:srgbClr val="7030A0"/>
                </a:solidFill>
              </a:rPr>
            </a:br>
            <a:r>
              <a:rPr lang="es-GT" sz="3200" b="1" dirty="0" smtClean="0">
                <a:solidFill>
                  <a:srgbClr val="7030A0"/>
                </a:solidFill>
              </a:rPr>
              <a:t>              </a:t>
            </a:r>
            <a:r>
              <a:rPr lang="es-GT" sz="3200" b="1" u="sng" dirty="0" smtClean="0">
                <a:solidFill>
                  <a:srgbClr val="7030A0"/>
                </a:solidFill>
              </a:rPr>
              <a:t>Motivación</a:t>
            </a:r>
            <a:r>
              <a:rPr lang="es-GT" sz="3200" b="1" dirty="0" smtClean="0">
                <a:solidFill>
                  <a:srgbClr val="7030A0"/>
                </a:solidFill>
              </a:rPr>
              <a:t> </a:t>
            </a:r>
            <a:r>
              <a:rPr lang="es-GT" sz="3200" b="1" dirty="0">
                <a:solidFill>
                  <a:srgbClr val="7030A0"/>
                </a:solidFill>
              </a:rPr>
              <a:t>y los Dones de </a:t>
            </a:r>
            <a:r>
              <a:rPr lang="es-GT" sz="3200" b="1" dirty="0" smtClean="0">
                <a:solidFill>
                  <a:srgbClr val="7030A0"/>
                </a:solidFill>
              </a:rPr>
              <a:t/>
            </a:r>
            <a:br>
              <a:rPr lang="es-GT" sz="3200" b="1" dirty="0" smtClean="0">
                <a:solidFill>
                  <a:srgbClr val="7030A0"/>
                </a:solidFill>
              </a:rPr>
            </a:br>
            <a:r>
              <a:rPr lang="es-GT" sz="3200" b="1" dirty="0" smtClean="0">
                <a:solidFill>
                  <a:srgbClr val="7030A0"/>
                </a:solidFill>
              </a:rPr>
              <a:t>                   </a:t>
            </a:r>
            <a:r>
              <a:rPr lang="es-GT" sz="3200" b="1" u="sng" dirty="0" smtClean="0">
                <a:solidFill>
                  <a:srgbClr val="7030A0"/>
                </a:solidFill>
              </a:rPr>
              <a:t>Ministerio</a:t>
            </a:r>
            <a:r>
              <a:rPr lang="es-GT" sz="3200" dirty="0" smtClean="0">
                <a:solidFill>
                  <a:srgbClr val="7030A0"/>
                </a:solidFill>
              </a:rPr>
              <a:t>.</a:t>
            </a:r>
            <a:endParaRPr lang="en-US" sz="3200" b="1" dirty="0">
              <a:solidFill>
                <a:srgbClr val="7030A0"/>
              </a:solidFill>
            </a:endParaRPr>
          </a:p>
          <a:p>
            <a:pPr marL="514350" indent="-514350" algn="l">
              <a:buFontTx/>
              <a:buAutoNum type="arabicPeriod" startAt="2"/>
              <a:defRPr/>
            </a:pPr>
            <a:endParaRPr lang="es-GT" sz="3200" dirty="0" smtClean="0">
              <a:solidFill>
                <a:srgbClr val="7030A0"/>
              </a:solidFill>
            </a:endParaRPr>
          </a:p>
          <a:p>
            <a:pPr marL="514350" indent="-514350" algn="l">
              <a:buFontTx/>
              <a:buAutoNum type="arabicPeriod" startAt="2"/>
              <a:defRPr/>
            </a:pPr>
            <a:endParaRPr lang="en-US" sz="3200" b="1" dirty="0">
              <a:solidFill>
                <a:srgbClr val="7030A0"/>
              </a:solidFill>
            </a:endParaRPr>
          </a:p>
          <a:p>
            <a:pPr marL="514350" indent="-514350" algn="l">
              <a:buAutoNum type="arabicPeriod" startAt="2"/>
              <a:defRPr/>
            </a:pPr>
            <a:endParaRPr lang="en-US" sz="3200" b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3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Tx/>
              <a:buChar char="•"/>
            </a:pPr>
            <a:r>
              <a:rPr lang="es-ES" sz="3200" dirty="0" smtClean="0"/>
              <a:t>Cuando comienzas a estudiar este </a:t>
            </a:r>
            <a:br>
              <a:rPr lang="es-ES" sz="3200" dirty="0" smtClean="0"/>
            </a:br>
            <a:r>
              <a:rPr lang="es-ES" sz="3200" dirty="0" smtClean="0"/>
              <a:t>tema, normalmente pasas por tres etapas distintas en tu jornada:</a:t>
            </a:r>
            <a:endParaRPr lang="en-US" sz="3200" dirty="0" smtClean="0"/>
          </a:p>
          <a:p>
            <a:pPr marL="971550" lvl="1" indent="-571500" algn="l" eaLnBrk="1" hangingPunct="1">
              <a:buAutoNum type="romanUcPeriod"/>
              <a:defRPr/>
            </a:pPr>
            <a:r>
              <a:rPr lang="es-ES" sz="3200" dirty="0" smtClean="0">
                <a:solidFill>
                  <a:srgbClr val="008000"/>
                </a:solidFill>
              </a:rPr>
              <a:t>No </a:t>
            </a:r>
            <a:r>
              <a:rPr lang="es-ES" sz="3200" dirty="0">
                <a:solidFill>
                  <a:srgbClr val="008000"/>
                </a:solidFill>
              </a:rPr>
              <a:t>Estás Seguro De Tu </a:t>
            </a:r>
            <a:r>
              <a:rPr lang="es-ES" sz="3200" dirty="0" smtClean="0">
                <a:solidFill>
                  <a:srgbClr val="008000"/>
                </a:solidFill>
              </a:rPr>
              <a:t>Don</a:t>
            </a:r>
          </a:p>
          <a:p>
            <a:pPr marL="971550" lvl="1" indent="-571500" algn="l" eaLnBrk="1" hangingPunct="1">
              <a:buAutoNum type="romanUcPeriod"/>
              <a:defRPr/>
            </a:pPr>
            <a:r>
              <a:rPr lang="es-ES_tradnl" sz="3200" dirty="0" smtClean="0">
                <a:solidFill>
                  <a:srgbClr val="008000"/>
                </a:solidFill>
              </a:rPr>
              <a:t>Estás </a:t>
            </a:r>
            <a:r>
              <a:rPr lang="es-ES_tradnl" sz="3200" dirty="0">
                <a:solidFill>
                  <a:srgbClr val="008000"/>
                </a:solidFill>
              </a:rPr>
              <a:t>Seguro De Tu Don  </a:t>
            </a:r>
            <a:endParaRPr lang="es-ES_tradnl" sz="3200" dirty="0" smtClean="0">
              <a:solidFill>
                <a:srgbClr val="008000"/>
              </a:solidFill>
            </a:endParaRPr>
          </a:p>
          <a:p>
            <a:pPr marL="971550" lvl="1" indent="-571500" algn="l" eaLnBrk="1" hangingPunct="1">
              <a:buAutoNum type="romanUcPeriod"/>
              <a:defRPr/>
            </a:pPr>
            <a:r>
              <a:rPr lang="es-ES" sz="3200" dirty="0" smtClean="0">
                <a:solidFill>
                  <a:srgbClr val="008000"/>
                </a:solidFill>
              </a:rPr>
              <a:t>Confundes </a:t>
            </a:r>
            <a:r>
              <a:rPr lang="es-ES" sz="3200" dirty="0">
                <a:solidFill>
                  <a:srgbClr val="008000"/>
                </a:solidFill>
              </a:rPr>
              <a:t>A </a:t>
            </a:r>
            <a:r>
              <a:rPr lang="es-ES" sz="3200" dirty="0" smtClean="0">
                <a:solidFill>
                  <a:srgbClr val="008000"/>
                </a:solidFill>
              </a:rPr>
              <a:t>Otros En </a:t>
            </a:r>
            <a:r>
              <a:rPr lang="es-ES" sz="3200" dirty="0">
                <a:solidFill>
                  <a:srgbClr val="008000"/>
                </a:solidFill>
              </a:rPr>
              <a:t>Cuanto A Su Don.</a:t>
            </a:r>
            <a:endParaRPr lang="en-US" sz="3200" dirty="0" smtClean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14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Categorías de Los Dones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1295400"/>
            <a:ext cx="8001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Hay </a:t>
            </a:r>
            <a:r>
              <a:rPr lang="en-US" sz="3200" dirty="0" err="1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tres</a:t>
            </a:r>
            <a:r>
              <a:rPr lang="en-US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categor</a:t>
            </a:r>
            <a:r>
              <a:rPr lang="es-GT" sz="3200" dirty="0" err="1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ías</a:t>
            </a: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de </a:t>
            </a:r>
            <a:b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</a:b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los dones espirituales.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Sin un entendimiento claro de estas tres categorías, el creyente muchas veces se queda con </a:t>
            </a: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muchas preguntas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y </a:t>
            </a: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mucha confusión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 en cuanto a los diferentes pasajes de la Biblia que se tratan de </a:t>
            </a:r>
            <a:b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</a:b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+mn-lt"/>
              </a:rPr>
              <a:t>los dones espirituales. </a:t>
            </a:r>
          </a:p>
        </p:txBody>
      </p:sp>
    </p:spTree>
    <p:extLst>
      <p:ext uri="{BB962C8B-B14F-4D97-AF65-F5344CB8AC3E}">
        <p14:creationId xmlns:p14="http://schemas.microsoft.com/office/powerpoint/2010/main" val="390537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Categorías de Los Dones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868373"/>
              </p:ext>
            </p:extLst>
          </p:nvPr>
        </p:nvGraphicFramePr>
        <p:xfrm>
          <a:off x="0" y="978724"/>
          <a:ext cx="9144001" cy="5879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3200401"/>
              </a:tblGrid>
              <a:tr h="4300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008000"/>
                          </a:solidFill>
                          <a:latin typeface="+mj-lt"/>
                        </a:rPr>
                        <a:t>DONES</a:t>
                      </a:r>
                      <a:endParaRPr lang="en-US" sz="2400" dirty="0">
                        <a:solidFill>
                          <a:srgbClr val="008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MINISTERIOS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OPERACIONES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1426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12:4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12:5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12:6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Charismaton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Diakanion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Energema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1800" b="1" i="1" u="sng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Regalo</a:t>
                      </a:r>
                      <a:endParaRPr lang="en-US" sz="1800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Siervo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Efecto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32177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 err="1">
                          <a:effectLst/>
                          <a:latin typeface="Times New Roman"/>
                          <a:ea typeface="Times New Roman"/>
                        </a:rPr>
                        <a:t>Charis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n-US" sz="1800" b="1" i="1" u="sng" dirty="0" err="1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Times New Roman"/>
                        </a:rPr>
                        <a:t>Char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Gozo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Se relaciona con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los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ministerios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y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extensiones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iglesia local.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Phanerosis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 (v. 7)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Mostrar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Motivación</a:t>
                      </a:r>
                      <a:endParaRPr lang="en-US" sz="1800" b="1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i="1" dirty="0">
                          <a:effectLst/>
                          <a:latin typeface="Times New Roman"/>
                          <a:ea typeface="Times New Roman"/>
                        </a:rPr>
                        <a:t>Ministerio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i="1" dirty="0">
                          <a:effectLst/>
                          <a:latin typeface="Times New Roman"/>
                          <a:ea typeface="Times New Roman"/>
                        </a:rPr>
                        <a:t>Manifestación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>
                          <a:effectLst/>
                          <a:latin typeface="Times New Roman"/>
                          <a:ea typeface="Times New Roman"/>
                        </a:rPr>
                        <a:t>: v. 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>
                          <a:effectLst/>
                          <a:latin typeface="Times New Roman"/>
                          <a:ea typeface="Times New Roman"/>
                        </a:rPr>
                        <a:t>: v. 28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dirty="0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: v. 7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79547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Este pasaje enfatiza la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, pero también la función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fe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en el reconocimiento y el uso de los dones espirituales.  “Motivación” habla de la obra de </a:t>
                      </a:r>
                      <a:r>
                        <a:rPr lang="es-GT" sz="1800" b="1" i="1" u="sng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la gracia de Dios</a:t>
                      </a:r>
                      <a:r>
                        <a:rPr lang="es-GT" sz="1800" b="1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en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nuestras vidas.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contexto de los dones espirituales es dentro de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b="1" i="1" u="sng" dirty="0" smtClean="0"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iglesia local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. 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ministerio son confirmados por la iglesia por la imposición de las manos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1 Timoteo 4:14)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Estos son los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resultados.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 nuestra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responsabilidad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desarrollar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nuestro don motivacional. Es la </a:t>
                      </a:r>
                      <a:r>
                        <a:rPr lang="es-GT" sz="1800" dirty="0" err="1" smtClean="0">
                          <a:effectLst/>
                          <a:latin typeface="Times New Roman"/>
                          <a:ea typeface="Times New Roman"/>
                        </a:rPr>
                        <a:t>respons-abilidad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de la iglesia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confirmar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los dones ministeriales. Es la función del Espíritu Santo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bendecir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el uso de 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para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beneficio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de todos.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54666" y="1043765"/>
            <a:ext cx="1828800" cy="286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00400" y="1026179"/>
            <a:ext cx="2362200" cy="346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31198" y="1015546"/>
            <a:ext cx="2362200" cy="346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49866" y="1443077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54330" y="1452798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231198" y="1451332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3666" y="2110565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200400" y="2118027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383598" y="2110565"/>
            <a:ext cx="2438400" cy="241577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5697" y="1752600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200400" y="1752600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307398" y="1763233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1266" y="2438400"/>
            <a:ext cx="2667000" cy="838200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124200" y="2438400"/>
            <a:ext cx="2438400" cy="1066800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78798" y="2438400"/>
            <a:ext cx="2895600" cy="533400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26066" y="3576840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352800" y="3584302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535998" y="3576840"/>
            <a:ext cx="2438400" cy="241577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67464" y="3888862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342167" y="3888862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390167" y="3899495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4194171"/>
            <a:ext cx="2916866" cy="1901829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026734" y="4201633"/>
            <a:ext cx="2840666" cy="1894367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009167" y="4233532"/>
            <a:ext cx="2895600" cy="2472068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7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3" grpId="0" animBg="1"/>
      <p:bldP spid="16" grpId="0" animBg="1"/>
      <p:bldP spid="19" grpId="0" animBg="1"/>
      <p:bldP spid="23" grpId="0" animBg="1"/>
      <p:bldP spid="27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Motivacionales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b="1" u="sng" dirty="0" smtClean="0">
                <a:solidFill>
                  <a:srgbClr val="0080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Profecía</a:t>
            </a:r>
            <a:endParaRPr lang="es-GT" sz="3600" i="1" u="sng" dirty="0" smtClean="0">
              <a:solidFill>
                <a:srgbClr val="008000"/>
              </a:solidFill>
              <a:effectLst>
                <a:outerShdw dist="254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Proclamar verdad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Exponer pecado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Los profetas del Antiguo Testamento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predijeron juicio</a:t>
            </a:r>
            <a:r>
              <a:rPr lang="es-GT" sz="3200" dirty="0" smtClean="0"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 por los pecados del pueblo de Dios.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En el Nuevo Testamento, la motivación de un profeta es de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usar las Escrituras para revelar motivos malos y acciones malas.</a:t>
            </a:r>
          </a:p>
          <a:p>
            <a:pPr marL="2173288" lvl="4" indent="-344488">
              <a:buFontTx/>
              <a:buChar char="•"/>
            </a:pPr>
            <a:r>
              <a:rPr lang="es-GT" sz="3200" dirty="0" smtClean="0">
                <a:solidFill>
                  <a:srgbClr val="0080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I Corintios 14:1, 4</a:t>
            </a:r>
            <a:endParaRPr lang="es-GT" sz="3200" dirty="0">
              <a:solidFill>
                <a:srgbClr val="008000"/>
              </a:solidFill>
              <a:effectLst>
                <a:outerShdw dist="254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9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Motivacionales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80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Servicio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Suplir necesidades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Librar a otros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motivación madura de un siervo es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ministrar a Cristo por llenar las necesidades prácticas</a:t>
            </a:r>
            <a:r>
              <a:rPr lang="es-GT" sz="3200" dirty="0" smtClean="0"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 de otros creyentes.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8000"/>
                </a:solidFill>
                <a:effectLst>
                  <a:outerShdw dist="254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Gálatas 5:13</a:t>
            </a:r>
            <a:endParaRPr lang="es-GT" sz="3200" dirty="0">
              <a:solidFill>
                <a:srgbClr val="008000"/>
              </a:solidFill>
              <a:effectLst>
                <a:outerShdw dist="254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13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Motivacionales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Enseñanza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Aclarar la verdad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Validar información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motivación del maestro es de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asegurar que los hechos son atinados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para que las decisiones, que son basadas en ellos, también pueden ser correctas.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Colosenses 3:16</a:t>
            </a:r>
            <a:endParaRPr lang="es-GT" sz="3200" dirty="0">
              <a:solidFill>
                <a:srgbClr val="0080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54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Motivacionales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Exhortación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Estimular la fe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Fomentar el crecimiento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motivación del exhortador es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estimular a otros creyentes a crecer en la fe y la madurez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para que la gente perdida sea atraída al Evangelio por sus vidas.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Hebreos 3:13</a:t>
            </a:r>
            <a:endParaRPr lang="es-GT" sz="3200" dirty="0">
              <a:solidFill>
                <a:srgbClr val="0080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66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Motivacionales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Repartimiento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Cuidar de bienes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Lograr un máximo beneficio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motivación del dador es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hacer inversiones sabias para avanzar la obra del Señor.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Es muy atento a cómo son utilizado los fondos y muy ahorrativo en sus gastos personales. Son motivados a encontrar otras fuentes de </a:t>
            </a:r>
            <a:b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recursos y fondos. </a:t>
            </a:r>
          </a:p>
          <a:p>
            <a:pPr marL="2630488" lvl="6" indent="-344488">
              <a:buFontTx/>
              <a:buChar char="•"/>
            </a:pP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Lucas 6:38</a:t>
            </a:r>
            <a:endParaRPr lang="es-GT" sz="3200" dirty="0">
              <a:solidFill>
                <a:srgbClr val="0080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38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Motivacionales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Administración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Planificar de antemano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Terminar trabajos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motivación del administrador es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coordinar los esfuerzos y recursos de otros para lograr metas comunes.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Sabe manejar el tiempo y las habilidades de otros. El administrador puede visualizar el objetivo final y sabe cómo y cuándo delegar trabajos a otros. </a:t>
            </a:r>
          </a:p>
          <a:p>
            <a:pPr marL="2173288" lvl="4" indent="-344488">
              <a:buFontTx/>
              <a:buChar char="•"/>
            </a:pP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Proverbios 25:28; 12:24</a:t>
            </a:r>
            <a:endParaRPr lang="es-GT" sz="3200" dirty="0">
              <a:solidFill>
                <a:srgbClr val="0080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5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Motivacionales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Misericordia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Compartir cargas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Quitar peso de otros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motivación del misericordioso es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relacionarse mentalmente y emocionalmente </a:t>
            </a:r>
            <a:b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 los sentimientos de los que le rodean. 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Se concentra en extender empatía y consuelo durante tiempos de angustia.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Colosenses 3:12</a:t>
            </a:r>
          </a:p>
          <a:p>
            <a:pPr>
              <a:buFontTx/>
              <a:buChar char="•"/>
            </a:pP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47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Categorías de Los Dones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845281"/>
              </p:ext>
            </p:extLst>
          </p:nvPr>
        </p:nvGraphicFramePr>
        <p:xfrm>
          <a:off x="0" y="978724"/>
          <a:ext cx="9144001" cy="5879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3200401"/>
              </a:tblGrid>
              <a:tr h="4300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008000"/>
                          </a:solidFill>
                          <a:latin typeface="+mj-lt"/>
                        </a:rPr>
                        <a:t>DONES</a:t>
                      </a:r>
                      <a:endParaRPr lang="en-US" sz="2400" dirty="0">
                        <a:solidFill>
                          <a:srgbClr val="008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MINISTERIOS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OPERACIONES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1426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12:4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12:5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12:6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Charismaton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Diakanion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Energema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1800" b="1" i="1" u="sng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Regalo</a:t>
                      </a:r>
                      <a:endParaRPr lang="en-US" sz="1800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Siervo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Efecto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32177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 err="1">
                          <a:effectLst/>
                          <a:latin typeface="Times New Roman"/>
                          <a:ea typeface="Times New Roman"/>
                        </a:rPr>
                        <a:t>Charis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n-US" sz="1800" b="1" i="1" u="sng" dirty="0" err="1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Times New Roman"/>
                        </a:rPr>
                        <a:t>Char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Gozo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Se relaciona con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los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ministerios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y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extensiones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iglesia local.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Phanerosis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 (v. 7)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Mostrar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Motivación</a:t>
                      </a:r>
                      <a:endParaRPr lang="en-US" sz="1800" b="1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Ministerio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i="1" dirty="0">
                          <a:effectLst/>
                          <a:latin typeface="Times New Roman"/>
                          <a:ea typeface="Times New Roman"/>
                        </a:rPr>
                        <a:t>Manifestación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>
                          <a:effectLst/>
                          <a:latin typeface="Times New Roman"/>
                          <a:ea typeface="Times New Roman"/>
                        </a:rPr>
                        <a:t>: v. 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>
                          <a:effectLst/>
                          <a:latin typeface="Times New Roman"/>
                          <a:ea typeface="Times New Roman"/>
                        </a:rPr>
                        <a:t>: v. 28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dirty="0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: v. 7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79547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Este pasaje enfatiza la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, pero también la función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fe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en el reconocimiento y el uso de los dones espirituales.  “Motivación” habla de la obra de </a:t>
                      </a:r>
                      <a:r>
                        <a:rPr lang="es-GT" sz="1800" b="1" i="1" u="sng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la gracia de Dios</a:t>
                      </a:r>
                      <a:r>
                        <a:rPr lang="es-GT" sz="1800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en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nuestras vidas.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contexto de los dones espirituales es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dentro de </a:t>
                      </a:r>
                      <a:r>
                        <a:rPr lang="es-GT" sz="1800" b="1" i="1" u="sng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b="1" i="1" u="sng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b="1" i="1" u="sng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iglesia local</a:t>
                      </a:r>
                      <a:r>
                        <a:rPr lang="es-GT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ministerio son confirmados por la iglesia por la imposición de las manos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1 Timoteo 4:14)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Estos son los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resultados.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 nuestra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responsabilidad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desarrollar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nuestro don motivacional. Es la </a:t>
                      </a:r>
                      <a:r>
                        <a:rPr lang="es-GT" sz="1800" dirty="0" err="1" smtClean="0">
                          <a:effectLst/>
                          <a:latin typeface="Times New Roman"/>
                          <a:ea typeface="Times New Roman"/>
                        </a:rPr>
                        <a:t>respons-abilidad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de la iglesia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confirmar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los dones ministeriales. Es la función del Espíritu Santo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bendecir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el uso de 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para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beneficio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de todos.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21666" y="1026179"/>
            <a:ext cx="2362200" cy="346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72200" y="1015546"/>
            <a:ext cx="2362200" cy="346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75596" y="1471848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72200" y="1470382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221666" y="2118027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324600" y="2118027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221666" y="1752600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248400" y="1763233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145466" y="2422634"/>
            <a:ext cx="2438400" cy="1066800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19800" y="2438400"/>
            <a:ext cx="2895600" cy="533400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374066" y="3584302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77000" y="3573669"/>
            <a:ext cx="2438400" cy="225698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363433" y="3888862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390167" y="3899495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016468" y="4201633"/>
            <a:ext cx="2840666" cy="1894367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009167" y="4233532"/>
            <a:ext cx="2895600" cy="2472068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2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4" grpId="0" animBg="1"/>
      <p:bldP spid="17" grpId="0" animBg="1"/>
      <p:bldP spid="21" grpId="0" animBg="1"/>
      <p:bldP spid="25" grpId="0" animBg="1"/>
      <p:bldP spid="28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Apóstoles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Enviado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Misionero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significado de la palabra griega para apóstol es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“uno enviado”. 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Un apóstol es uno enviado de la iglesia para un servicio cristiano específico. Bernabé y Pablo fueron “enviados” de Antioquía.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“Misionero”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viene del latín para apóstol.</a:t>
            </a:r>
          </a:p>
          <a:p>
            <a:pPr marL="2630488" lvl="6" indent="-344488">
              <a:buFontTx/>
              <a:buChar char="•"/>
            </a:pP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Hechos 13:2-3</a:t>
            </a:r>
            <a:endParaRPr lang="es-GT" sz="3200" dirty="0">
              <a:solidFill>
                <a:srgbClr val="0080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88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Profetas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Proclamadores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Confrontando a creyentes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Un pastor que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proclama las verdades de Dios </a:t>
            </a:r>
            <a:b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en el púlpito está cumpliendo el ministerio de </a:t>
            </a:r>
            <a:b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un profeta.  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1 Corintios 14:3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17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Maestros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Instruyendo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Certificando un mensaje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Uno de los requisitos de un obispo (pastor) es que sea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“apto para enseñar”.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Cada padre debe ser maestro de sus hijos, y las ancianas deben ser maestras de las mujeres jóvenes.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2 Timoteo 2:2; Hebreos 5:12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15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Milagros**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Hechos Sobrenaturales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Fe activa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Este don ministerial viene de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oración de fe.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Mientras ejercemos fe en la oración, Dios puede lograr eventos naturales y sobrenaturales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en el momento preciso para traer gloria a Sí mismo.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Hebreos 11:6; Romanos 14:23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5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Sanidades**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Restaurador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Espiritual, mental, y físico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Llevar sanidad al espíritu y al alma muchas veces es prerrequisito para la sanidad física. El mundo pone el énfasis en la sanidad física (lo externo) mientras Dios se preocupa más en la sanidad espiritual y mental (lo interno).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Gálatas 6:1; Efesios 3:16; Santiago 5:14-15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32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Ayudas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Apoyando al liderazgo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Ayudando a los necesitados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alcance bíblico de la responsabilidad de la iglesia local incluye el cuidado de los huérfanos, de las viudas, y también de los pobres.</a:t>
            </a:r>
            <a:endParaRPr lang="es-GT" sz="3200" dirty="0" smtClean="0">
              <a:solidFill>
                <a:schemeClr val="accent2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2 Corintios 8:23; Santiago 1:27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Administración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Guiando a la iglesia local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Velando por el avance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ministerio de administración involucra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aquellos en capacidades oficiales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quienes guían a la iglesia local. Es significante que este don ministerial es incluido casi al final de la lista. </a:t>
            </a:r>
            <a:b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organización que es más efectiva es menos visible. </a:t>
            </a:r>
          </a:p>
          <a:p>
            <a:pPr marL="2630488" lvl="5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2 Corintios 9:12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58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Ministeriales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Lenguas</a:t>
            </a:r>
            <a:r>
              <a:rPr lang="es-GT" sz="36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**</a:t>
            </a:r>
          </a:p>
          <a:p>
            <a:pPr marL="344488" indent="-344488">
              <a:buFontTx/>
              <a:buChar char="•"/>
            </a:pPr>
            <a:r>
              <a:rPr lang="es-GT" sz="3200" u="sng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Varios idiomas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Deben ser probados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don ministerial de lenguas en la Biblia era </a:t>
            </a:r>
            <a:b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habilidad sobrenatural de hablar un idioma conocido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(uno que no había estudiado).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Hoy la aplicación de este ministerio sería uno quien tiene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ministerio de hablar varios idiomas. </a:t>
            </a:r>
            <a:endParaRPr lang="es-GT" sz="3200" dirty="0">
              <a:solidFill>
                <a:srgbClr val="003399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18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Categorías de Los Dones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099267"/>
              </p:ext>
            </p:extLst>
          </p:nvPr>
        </p:nvGraphicFramePr>
        <p:xfrm>
          <a:off x="0" y="978724"/>
          <a:ext cx="9144001" cy="5879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3200401"/>
              </a:tblGrid>
              <a:tr h="4300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008000"/>
                          </a:solidFill>
                          <a:latin typeface="+mj-lt"/>
                        </a:rPr>
                        <a:t>DONES</a:t>
                      </a:r>
                      <a:endParaRPr lang="en-US" sz="2400" dirty="0">
                        <a:solidFill>
                          <a:srgbClr val="008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MINISTERIOS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003399"/>
                          </a:solidFill>
                          <a:latin typeface="+mj-lt"/>
                        </a:rPr>
                        <a:t>OPERACIONES</a:t>
                      </a:r>
                      <a:endParaRPr lang="en-US" sz="2400" dirty="0">
                        <a:solidFill>
                          <a:srgbClr val="003399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1426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12:4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12:5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12:6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Charismaton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Diakanion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Energema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1800" b="1" i="1" u="sng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Regalo</a:t>
                      </a:r>
                      <a:endParaRPr lang="en-US" sz="1800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Siervo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Efecto</a:t>
                      </a:r>
                      <a:endParaRPr lang="en-US" sz="180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32177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 err="1">
                          <a:effectLst/>
                          <a:latin typeface="Times New Roman"/>
                          <a:ea typeface="Times New Roman"/>
                        </a:rPr>
                        <a:t>Charis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n-US" sz="1800" b="1" i="1" u="sng" dirty="0" err="1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Times New Roman"/>
                        </a:rPr>
                        <a:t>Char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Gozo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Se relaciona con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los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ministerios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y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extensiones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iglesia local.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Phanerosis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 (v. 7)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Mostrar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Motivación</a:t>
                      </a:r>
                      <a:endParaRPr lang="en-US" sz="1800" b="1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Ministerio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Manifestación</a:t>
                      </a:r>
                      <a:endParaRPr lang="en-US" sz="1800" b="1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>
                          <a:effectLst/>
                          <a:latin typeface="Times New Roman"/>
                          <a:ea typeface="Times New Roman"/>
                        </a:rPr>
                        <a:t>: v. 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dirty="0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: v. 28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dirty="0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: v. 7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7954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Este pasaje enfatiza la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, pero también la función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fe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en el reconocimiento y el uso de los dones espirituales.  “Motivación” habla de la obra de </a:t>
                      </a:r>
                      <a:r>
                        <a:rPr lang="es-GT" sz="1800" b="1" i="1" u="sng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la gracia de Dios</a:t>
                      </a:r>
                      <a:r>
                        <a:rPr lang="es-GT" sz="1800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en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nuestras vidas.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contexto de los dones espirituales es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dentro de </a:t>
                      </a:r>
                      <a:r>
                        <a:rPr lang="es-GT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b="1" i="1" u="sng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iglesia local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. 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ministerio son confirmados por la iglesia por la imposición de las manos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1 Timoteo 4:14)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Estos son </a:t>
                      </a:r>
                      <a:r>
                        <a:rPr lang="es-GT" sz="1800" b="1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los </a:t>
                      </a:r>
                      <a:r>
                        <a:rPr lang="es-GT" sz="1800" b="1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resultados de la obra del Espíritu Santo.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 nuestra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responsabilidad </a:t>
                      </a:r>
                      <a:r>
                        <a:rPr lang="es-GT" sz="1800" b="1" i="1" u="sng" dirty="0" smtClean="0">
                          <a:effectLst/>
                          <a:latin typeface="Times New Roman"/>
                          <a:ea typeface="Times New Roman"/>
                        </a:rPr>
                        <a:t>desarrollar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nuestro don motivacional. Es la </a:t>
                      </a:r>
                      <a:r>
                        <a:rPr lang="es-GT" sz="1800" dirty="0" err="1" smtClean="0">
                          <a:effectLst/>
                          <a:latin typeface="Times New Roman"/>
                          <a:ea typeface="Times New Roman"/>
                        </a:rPr>
                        <a:t>respons-abilidad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de la iglesia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confirmar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los dones ministeriales. Es la función del Espíritu Santo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bendecir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el uso de 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para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beneficio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de todos.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172200" y="1015546"/>
            <a:ext cx="2362200" cy="346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72200" y="1470382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324600" y="2118027"/>
            <a:ext cx="2438400" cy="215065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248400" y="1763233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19800" y="2438400"/>
            <a:ext cx="2895600" cy="533400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77000" y="3573669"/>
            <a:ext cx="2438400" cy="225698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390167" y="3899495"/>
            <a:ext cx="2438400" cy="236571"/>
          </a:xfrm>
          <a:prstGeom prst="rect">
            <a:avLst/>
          </a:prstGeom>
          <a:solidFill>
            <a:srgbClr val="F1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943600" y="4217766"/>
            <a:ext cx="2895600" cy="2624468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2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5" grpId="0" animBg="1"/>
      <p:bldP spid="18" grpId="0" animBg="1"/>
      <p:bldP spid="22" grpId="0" animBg="1"/>
      <p:bldP spid="26" grpId="0" animBg="1"/>
      <p:bldP spid="29" grpId="0" animBg="1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Sabiduría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Viendo la vida desde el punto de vista de Dios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Mientras que el creyente ejerce su don, uno de los resultados es que desarrolla un temor a Dios.  Esto es el principio de la sabiduría.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Proverbios 1:7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Conocimiento </a:t>
            </a:r>
            <a:b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6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(Ciencia)</a:t>
            </a:r>
            <a:endParaRPr lang="es-GT" sz="3600" u="sng" dirty="0" smtClean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Conociendo a Cristo y Su Palabra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Conocimiento viene mientras que el Espíritu Santo abre el entendimiento de uno, porque las cosas de Dios son discernidas espiritualmente. </a:t>
            </a:r>
            <a:endParaRPr lang="es-GT" sz="3200" dirty="0" smtClean="0">
              <a:solidFill>
                <a:schemeClr val="accent2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1 Corintios 2:14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50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Fe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Visualizando lo que Dios quiere lograr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fe es el resultado de oír, creer y practicar la Palabra de Dios como es proclamada y enseñada.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Romanos 10:17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82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Sanidades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Quitando enfermedades del alma, espíritu y cuerpo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Las enfermedades del espíritu son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amargura, la avaricia y la culpabilidad. </a:t>
            </a: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Las enfermedades del alma son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desánimo, la preocupación, los celos y otras actitudes destructivas.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Salmo 103:1-3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7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Milagros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Hechos naturales o sobrenaturales en el tiempo preciso para traer gloria a Dios.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Igual como el don ministerial de milagros es una expresión de oración, así es la función del Espíritu Santo de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dirigir nuestras oraciones.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Romanos 8:26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6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Profecía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Iluminando los motivos secretos (deseos) </a:t>
            </a:r>
            <a:b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del corazón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Es el ministerio del Espíritu Santo </a:t>
            </a:r>
            <a:b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convencer de pecado, de justicia y de juicio.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Juan 16:8-11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5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Discernimiento de Espíritus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Reconociendo lo que es de Dios versus lo que es del mundo, de la carne y del diablo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Discerniendo espíritus tiene que hacerse en el poder del Espíritu Santo.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Él da testimonio a nuestro espíritu cuando algo es o no es de Dios.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Hebreos 5:14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7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Varios Lenguas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Glorificar a Dios por medio de compartir en</a:t>
            </a:r>
            <a:b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otros idiomas y a través de la música.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Espíritu Santo usa nuestras lenguas (físicas) para edificar a otros creyentes por medio de idiomas y música. 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Colosenses 3:16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6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de Manifestación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00" y="983675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 algn="ctr"/>
            <a:r>
              <a:rPr lang="es-GT" sz="3600" u="sng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Interpretación de Lenguas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CC33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La habilidad de traducir verdades en otro idioma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El Espíritu Santo mueve en el corazón de uno para traducir verdades de la Palabra de Dios a otros idiomas.</a:t>
            </a:r>
          </a:p>
          <a:p>
            <a:pPr marL="344488" indent="-344488">
              <a:buFontTx/>
              <a:buChar char="•"/>
            </a:pP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Franklin Gothic Demi Cond" pitchFamily="34" charset="0"/>
              </a:rPr>
              <a:t>1 Corintios 14:5</a:t>
            </a:r>
            <a:endParaRPr lang="es-GT" sz="3200" dirty="0">
              <a:solidFill>
                <a:srgbClr val="0099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62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Categorías de Los Dones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367822"/>
              </p:ext>
            </p:extLst>
          </p:nvPr>
        </p:nvGraphicFramePr>
        <p:xfrm>
          <a:off x="533400" y="990600"/>
          <a:ext cx="8077200" cy="5241608"/>
        </p:xfrm>
        <a:graphic>
          <a:graphicData uri="http://schemas.openxmlformats.org/drawingml/2006/table">
            <a:tbl>
              <a:tblPr/>
              <a:tblGrid>
                <a:gridCol w="2362200"/>
                <a:gridCol w="2590800"/>
                <a:gridCol w="3124200"/>
              </a:tblGrid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ormalScrp421 BT" pitchFamily="66" charset="0"/>
                          <a:cs typeface="Times New Roman" pitchFamily="18" charset="0"/>
                        </a:rPr>
                        <a:t>Dones</a:t>
                      </a:r>
                      <a:endParaRPr kumimoji="0" lang="es-GT" sz="1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6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ormalScrp421 BT" pitchFamily="66" charset="0"/>
                          <a:cs typeface="Times New Roman" pitchFamily="18" charset="0"/>
                        </a:rPr>
                        <a:t>Ministerios</a:t>
                      </a:r>
                      <a:endParaRPr kumimoji="0" lang="es-GT" sz="1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6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ormalScrp421 BT" pitchFamily="66" charset="0"/>
                          <a:cs typeface="Times New Roman" pitchFamily="18" charset="0"/>
                        </a:rPr>
                        <a:t>Operaciones</a:t>
                      </a:r>
                      <a:endParaRPr kumimoji="0" lang="es-GT" sz="1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Franklin Gothic Demi" pitchFamily="34" charset="0"/>
                        </a:rPr>
                        <a:t>Profecía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Apóstoles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Sabiduría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Franklin Gothic Demi" pitchFamily="34" charset="0"/>
                        </a:rPr>
                        <a:t>Servicio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Profetas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Conocimiento</a:t>
                      </a:r>
                      <a:endParaRPr kumimoji="0" lang="es-GT" sz="16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Franklin Gothic Dem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Franklin Gothic Demi" pitchFamily="34" charset="0"/>
                        </a:rPr>
                        <a:t>Enseñanza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Maestros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Fe</a:t>
                      </a:r>
                      <a:endParaRPr kumimoji="0" lang="es-GT" sz="16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Franklin Gothic Dem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Franklin Gothic Demi" pitchFamily="34" charset="0"/>
                        </a:rPr>
                        <a:t>Exhortación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Milagros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Sanidades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Franklin Gothic Demi" pitchFamily="34" charset="0"/>
                        </a:rPr>
                        <a:t>Repartimiento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Sanidades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Milagros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Franklin Gothic Demi" pitchFamily="34" charset="0"/>
                        </a:rPr>
                        <a:t>Administration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Ayudas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Profecías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1028700" algn="l"/>
                        </a:tabLst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Franklin Gothic Demi" pitchFamily="34" charset="0"/>
                        </a:rPr>
                        <a:t>Misericordia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28700" algn="l"/>
                        </a:tabLst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Administración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Discernimiento de Espíritus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1028700" algn="l"/>
                        </a:tabLst>
                      </a:pPr>
                      <a:endParaRPr kumimoji="0" lang="es-GT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Franklin Gothic Demi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28700" algn="l"/>
                        </a:tabLst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Franklin Gothic Demi" pitchFamily="34" charset="0"/>
                        </a:rPr>
                        <a:t>Lenguas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s-GT" sz="2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Diversas Lenguas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1028700" algn="l"/>
                        </a:tabLst>
                      </a:pPr>
                      <a:endParaRPr kumimoji="0" lang="es-GT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Franklin Gothic Demi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28700" algn="l"/>
                        </a:tabLst>
                      </a:pPr>
                      <a:endParaRPr kumimoji="0" lang="es-GT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Dem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s-GT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Franklin Gothic Demi" pitchFamily="34" charset="0"/>
                        </a:rPr>
                        <a:t>Interpretación de Lenguas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Oval 98"/>
          <p:cNvSpPr>
            <a:spLocks noChangeArrowheads="1"/>
          </p:cNvSpPr>
          <p:nvPr/>
        </p:nvSpPr>
        <p:spPr bwMode="auto">
          <a:xfrm>
            <a:off x="304800" y="4092575"/>
            <a:ext cx="2362200" cy="5334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99"/>
          <p:cNvSpPr>
            <a:spLocks noChangeArrowheads="1"/>
          </p:cNvSpPr>
          <p:nvPr/>
        </p:nvSpPr>
        <p:spPr bwMode="auto">
          <a:xfrm>
            <a:off x="2667000" y="2263775"/>
            <a:ext cx="2590800" cy="5334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100"/>
          <p:cNvSpPr>
            <a:spLocks noChangeArrowheads="1"/>
          </p:cNvSpPr>
          <p:nvPr/>
        </p:nvSpPr>
        <p:spPr bwMode="auto">
          <a:xfrm>
            <a:off x="2667000" y="3614738"/>
            <a:ext cx="2590800" cy="5334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101"/>
          <p:cNvSpPr>
            <a:spLocks noChangeArrowheads="1"/>
          </p:cNvSpPr>
          <p:nvPr/>
        </p:nvSpPr>
        <p:spPr bwMode="auto">
          <a:xfrm>
            <a:off x="2667000" y="4114800"/>
            <a:ext cx="2590800" cy="5334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102"/>
          <p:cNvSpPr>
            <a:spLocks noChangeArrowheads="1"/>
          </p:cNvSpPr>
          <p:nvPr/>
        </p:nvSpPr>
        <p:spPr bwMode="auto">
          <a:xfrm>
            <a:off x="5235575" y="2711450"/>
            <a:ext cx="3298825" cy="5334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103"/>
          <p:cNvSpPr>
            <a:spLocks noChangeArrowheads="1"/>
          </p:cNvSpPr>
          <p:nvPr/>
        </p:nvSpPr>
        <p:spPr bwMode="auto">
          <a:xfrm>
            <a:off x="5257800" y="4019488"/>
            <a:ext cx="3276600" cy="1033462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04"/>
          <p:cNvSpPr>
            <a:spLocks noChangeShapeType="1"/>
          </p:cNvSpPr>
          <p:nvPr/>
        </p:nvSpPr>
        <p:spPr bwMode="auto">
          <a:xfrm flipV="1">
            <a:off x="2286000" y="2514600"/>
            <a:ext cx="381000" cy="16383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05"/>
          <p:cNvSpPr>
            <a:spLocks noChangeShapeType="1"/>
          </p:cNvSpPr>
          <p:nvPr/>
        </p:nvSpPr>
        <p:spPr bwMode="auto">
          <a:xfrm flipV="1">
            <a:off x="2286000" y="3962400"/>
            <a:ext cx="381000" cy="1857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06"/>
          <p:cNvSpPr>
            <a:spLocks noChangeShapeType="1"/>
          </p:cNvSpPr>
          <p:nvPr/>
        </p:nvSpPr>
        <p:spPr bwMode="auto">
          <a:xfrm>
            <a:off x="2209800" y="4152900"/>
            <a:ext cx="457200" cy="1905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07"/>
          <p:cNvSpPr>
            <a:spLocks noChangeShapeType="1"/>
          </p:cNvSpPr>
          <p:nvPr/>
        </p:nvSpPr>
        <p:spPr bwMode="auto">
          <a:xfrm>
            <a:off x="5334000" y="2590800"/>
            <a:ext cx="457200" cy="152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09"/>
          <p:cNvSpPr>
            <a:spLocks noChangeShapeType="1"/>
          </p:cNvSpPr>
          <p:nvPr/>
        </p:nvSpPr>
        <p:spPr bwMode="auto">
          <a:xfrm>
            <a:off x="5257800" y="2590800"/>
            <a:ext cx="228600" cy="1600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0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15200" cy="762000"/>
          </a:xfrm>
          <a:effectLst/>
        </p:spPr>
        <p:txBody>
          <a:bodyPr/>
          <a:lstStyle/>
          <a:p>
            <a:r>
              <a:rPr lang="es-G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Categorías de Los Dones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33572"/>
              </p:ext>
            </p:extLst>
          </p:nvPr>
        </p:nvGraphicFramePr>
        <p:xfrm>
          <a:off x="0" y="978724"/>
          <a:ext cx="9144001" cy="5879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3200401"/>
              </a:tblGrid>
              <a:tr h="4300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008000"/>
                          </a:solidFill>
                          <a:latin typeface="+mj-lt"/>
                        </a:rPr>
                        <a:t>DONES</a:t>
                      </a:r>
                      <a:endParaRPr lang="en-US" sz="2400" dirty="0">
                        <a:solidFill>
                          <a:srgbClr val="008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MINISTERIOS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003399"/>
                          </a:solidFill>
                          <a:latin typeface="+mj-lt"/>
                        </a:rPr>
                        <a:t>OPERACIONES</a:t>
                      </a:r>
                      <a:endParaRPr lang="en-US" sz="2400" dirty="0">
                        <a:solidFill>
                          <a:srgbClr val="003399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1426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12:4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12:5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Corintios 12:6</a:t>
                      </a:r>
                      <a:endParaRPr lang="en-US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Charismaton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Diakanion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Energema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1800" b="1" i="1" u="sng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Regalo</a:t>
                      </a:r>
                      <a:endParaRPr lang="en-US" sz="1800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Siervo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Efecto</a:t>
                      </a:r>
                      <a:endParaRPr lang="en-US" sz="180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32177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 err="1">
                          <a:effectLst/>
                          <a:latin typeface="Times New Roman"/>
                          <a:ea typeface="Times New Roman"/>
                        </a:rPr>
                        <a:t>Charis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n-US" sz="1800" b="1" i="1" u="sng" dirty="0" err="1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Times New Roman"/>
                        </a:rPr>
                        <a:t>Char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” 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Gozo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Se relaciona con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los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ministerios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y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las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extensiones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iglesia local.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“</a:t>
                      </a:r>
                      <a:r>
                        <a:rPr lang="es-GT" sz="1800" i="1" dirty="0" err="1">
                          <a:effectLst/>
                          <a:latin typeface="Times New Roman"/>
                          <a:ea typeface="Times New Roman"/>
                        </a:rPr>
                        <a:t>Phanerosis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”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(v.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7)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Mostrar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Motivación</a:t>
                      </a:r>
                      <a:endParaRPr lang="en-US" sz="1800" b="1" dirty="0">
                        <a:solidFill>
                          <a:srgbClr val="008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Ministerio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i="1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Manifestación</a:t>
                      </a:r>
                      <a:endParaRPr lang="en-US" sz="1800" b="1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0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>
                          <a:effectLst/>
                          <a:latin typeface="Times New Roman"/>
                          <a:ea typeface="Times New Roman"/>
                        </a:rPr>
                        <a:t>: v. 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dirty="0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: v. 28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b="1" dirty="0">
                          <a:effectLst/>
                          <a:latin typeface="Times New Roman"/>
                          <a:ea typeface="Times New Roman"/>
                        </a:rPr>
                        <a:t>Base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: v. 7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7954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Este pasaje enfatiza la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gracia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, pero también la función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fe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en el reconocimiento y el uso de los dones espirituales.  “Motivación” habla de la obra de </a:t>
                      </a:r>
                      <a:r>
                        <a:rPr lang="es-GT" sz="1800" b="1" i="1" u="sng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la gracia de Dios</a:t>
                      </a:r>
                      <a:r>
                        <a:rPr lang="es-GT" sz="1800" dirty="0">
                          <a:solidFill>
                            <a:srgbClr val="008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en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nuestras vidas.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contexto de los dones espirituales es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dentro de </a:t>
                      </a:r>
                      <a:r>
                        <a:rPr lang="es-GT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b="1" i="1" u="sng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la </a:t>
                      </a:r>
                      <a:r>
                        <a:rPr lang="es-GT" sz="1800" b="1" i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iglesia local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. 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de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ministerio son confirmados por la iglesia por la imposición de las manos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1 Timoteo 4:14)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Estos son </a:t>
                      </a:r>
                      <a:r>
                        <a:rPr lang="es-GT" sz="1800" b="1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los </a:t>
                      </a:r>
                      <a:r>
                        <a:rPr lang="es-GT" sz="1800" b="1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resultados de la obra del Espíritu Santo.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Es nuestra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responsabilidad </a:t>
                      </a:r>
                      <a:r>
                        <a:rPr lang="es-GT" sz="1800" b="1" i="1" u="sng" dirty="0" smtClean="0">
                          <a:effectLst/>
                          <a:latin typeface="Times New Roman"/>
                          <a:ea typeface="Times New Roman"/>
                        </a:rPr>
                        <a:t>desarrollar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nuestro don motivacional. Es la </a:t>
                      </a:r>
                      <a:r>
                        <a:rPr lang="es-GT" sz="1800" dirty="0" err="1" smtClean="0">
                          <a:effectLst/>
                          <a:latin typeface="Times New Roman"/>
                          <a:ea typeface="Times New Roman"/>
                        </a:rPr>
                        <a:t>respons-abilidad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de la iglesia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confirmar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los dones ministeriales. Es la función del Espíritu Santo de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bendecir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el uso de los dones </a:t>
                      </a: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GT" sz="1800" dirty="0" smtClean="0">
                          <a:effectLst/>
                          <a:latin typeface="Times New Roman"/>
                          <a:ea typeface="Times New Roman"/>
                        </a:rPr>
                        <a:t>para 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GT" sz="1800" b="1" i="1" u="sng" dirty="0">
                          <a:effectLst/>
                          <a:latin typeface="Times New Roman"/>
                          <a:ea typeface="Times New Roman"/>
                        </a:rPr>
                        <a:t>beneficio</a:t>
                      </a:r>
                      <a:r>
                        <a:rPr lang="es-GT" sz="1800" dirty="0">
                          <a:effectLst/>
                          <a:latin typeface="Times New Roman"/>
                          <a:ea typeface="Times New Roman"/>
                        </a:rPr>
                        <a:t> de todos.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70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162800" cy="990600"/>
          </a:xfrm>
          <a:effectLst/>
        </p:spPr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Conclusión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04800" y="990600"/>
            <a:ext cx="83820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290763" indent="-452438">
              <a:defRPr>
                <a:solidFill>
                  <a:schemeClr val="tx1"/>
                </a:solidFill>
                <a:latin typeface="Arial" charset="0"/>
              </a:defRPr>
            </a:lvl2pPr>
            <a:lvl3pPr marL="2460625">
              <a:defRPr>
                <a:solidFill>
                  <a:schemeClr val="tx1"/>
                </a:solidFill>
                <a:latin typeface="Arial" charset="0"/>
              </a:defRPr>
            </a:lvl3pPr>
            <a:lvl4pPr marL="2574925">
              <a:defRPr>
                <a:solidFill>
                  <a:schemeClr val="tx1"/>
                </a:solidFill>
                <a:latin typeface="Arial" charset="0"/>
              </a:defRPr>
            </a:lvl4pPr>
            <a:lvl5pPr marL="2689225">
              <a:defRPr>
                <a:solidFill>
                  <a:schemeClr val="tx1"/>
                </a:solidFill>
                <a:latin typeface="Arial" charset="0"/>
              </a:defRPr>
            </a:lvl5pPr>
            <a:lvl6pPr marL="3146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6036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0608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518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•"/>
            </a:pP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El propósito de los dones espirituales es</a:t>
            </a:r>
            <a:b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“…para la edificación del cuerpo de Cristo: </a:t>
            </a:r>
            <a:br>
              <a:rPr lang="es-GT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hasta que todos lleguemos a la unidad de la fe...” </a:t>
            </a:r>
            <a:r>
              <a:rPr lang="es-GT" sz="3200" dirty="0" smtClean="0">
                <a:solidFill>
                  <a:srgbClr val="0099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(Efesios 4:12-13).  </a:t>
            </a:r>
          </a:p>
          <a:p>
            <a:pPr>
              <a:buFontTx/>
              <a:buChar char="•"/>
            </a:pP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Esa unidad para la edificación de la iglesia viene por 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la meditación en la Palabra de Dios. </a:t>
            </a:r>
          </a:p>
        </p:txBody>
      </p:sp>
    </p:spTree>
    <p:extLst>
      <p:ext uri="{BB962C8B-B14F-4D97-AF65-F5344CB8AC3E}">
        <p14:creationId xmlns:p14="http://schemas.microsoft.com/office/powerpoint/2010/main" val="27359871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162800" cy="990600"/>
          </a:xfrm>
          <a:effectLst/>
        </p:spPr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Conclusión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04800" y="990600"/>
            <a:ext cx="8382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290763" indent="-452438">
              <a:defRPr>
                <a:solidFill>
                  <a:schemeClr val="tx1"/>
                </a:solidFill>
                <a:latin typeface="Arial" charset="0"/>
              </a:defRPr>
            </a:lvl2pPr>
            <a:lvl3pPr marL="2460625">
              <a:defRPr>
                <a:solidFill>
                  <a:schemeClr val="tx1"/>
                </a:solidFill>
                <a:latin typeface="Arial" charset="0"/>
              </a:defRPr>
            </a:lvl3pPr>
            <a:lvl4pPr marL="2574925">
              <a:defRPr>
                <a:solidFill>
                  <a:schemeClr val="tx1"/>
                </a:solidFill>
                <a:latin typeface="Arial" charset="0"/>
              </a:defRPr>
            </a:lvl4pPr>
            <a:lvl5pPr marL="2689225">
              <a:defRPr>
                <a:solidFill>
                  <a:schemeClr val="tx1"/>
                </a:solidFill>
                <a:latin typeface="Arial" charset="0"/>
              </a:defRPr>
            </a:lvl5pPr>
            <a:lvl6pPr marL="3146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6036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0608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518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68325" indent="-568325"/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1</a:t>
            </a:r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.	La meditación está relacionada </a:t>
            </a: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/>
            </a:r>
            <a:b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</a:b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con </a:t>
            </a:r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la </a:t>
            </a:r>
            <a:r>
              <a:rPr lang="es-GT" sz="3200" b="1" i="1" u="sng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llenura</a:t>
            </a:r>
            <a:r>
              <a:rPr lang="es-GT" sz="3200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 </a:t>
            </a:r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del Espíritu Santo.</a:t>
            </a:r>
            <a:endParaRPr lang="en-US" sz="3200" dirty="0"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	</a:t>
            </a:r>
            <a:r>
              <a:rPr lang="es-GT" sz="3200" dirty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-  Efesios 5:18-19</a:t>
            </a:r>
            <a:endParaRPr lang="en-US" sz="3200" dirty="0">
              <a:solidFill>
                <a:srgbClr val="008000"/>
              </a:solidFill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r>
              <a:rPr lang="es-GT" sz="3200" dirty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	-  Colosenses 3:16</a:t>
            </a:r>
            <a:endParaRPr lang="en-US" sz="3200" dirty="0">
              <a:solidFill>
                <a:srgbClr val="008000"/>
              </a:solidFill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2.	La meditación rellena los requisitos que Pablo usó con relación a orar y cantar con el espíritu y con </a:t>
            </a:r>
            <a:r>
              <a:rPr lang="es-GT" sz="3200" b="1" i="1" u="sng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entendimiento</a:t>
            </a:r>
            <a:r>
              <a:rPr lang="es-GT" sz="3200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.</a:t>
            </a:r>
            <a:endParaRPr lang="en-US" sz="3200" dirty="0">
              <a:solidFill>
                <a:srgbClr val="003399"/>
              </a:solidFill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r>
              <a:rPr lang="es-GT" sz="3200" dirty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	-  1 Corintios 14:15</a:t>
            </a:r>
            <a:endParaRPr lang="en-US" sz="3200" dirty="0">
              <a:solidFill>
                <a:srgbClr val="008000"/>
              </a:solidFill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endParaRPr lang="en-US" sz="3200" dirty="0"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14697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162800" cy="990600"/>
          </a:xfrm>
          <a:effectLst/>
        </p:spPr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Conclusión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04800" y="990600"/>
            <a:ext cx="83820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290763" indent="-452438">
              <a:defRPr>
                <a:solidFill>
                  <a:schemeClr val="tx1"/>
                </a:solidFill>
                <a:latin typeface="Arial" charset="0"/>
              </a:defRPr>
            </a:lvl2pPr>
            <a:lvl3pPr marL="2460625">
              <a:defRPr>
                <a:solidFill>
                  <a:schemeClr val="tx1"/>
                </a:solidFill>
                <a:latin typeface="Arial" charset="0"/>
              </a:defRPr>
            </a:lvl3pPr>
            <a:lvl4pPr marL="2574925">
              <a:defRPr>
                <a:solidFill>
                  <a:schemeClr val="tx1"/>
                </a:solidFill>
                <a:latin typeface="Arial" charset="0"/>
              </a:defRPr>
            </a:lvl4pPr>
            <a:lvl5pPr marL="2689225">
              <a:defRPr>
                <a:solidFill>
                  <a:schemeClr val="tx1"/>
                </a:solidFill>
                <a:latin typeface="Arial" charset="0"/>
              </a:defRPr>
            </a:lvl5pPr>
            <a:lvl6pPr marL="3146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6036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0608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518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68325" indent="-568325"/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3</a:t>
            </a:r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.	La meditación es parte de la </a:t>
            </a: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/>
            </a:r>
            <a:b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</a:br>
            <a:r>
              <a:rPr lang="es-GT" sz="3200" i="1" u="sng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adoración</a:t>
            </a:r>
            <a:r>
              <a:rPr lang="es-GT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 </a:t>
            </a:r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que Dios está buscando.</a:t>
            </a:r>
            <a:endParaRPr lang="en-US" sz="3200" dirty="0"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	</a:t>
            </a:r>
            <a:r>
              <a:rPr lang="es-GT" sz="3200" dirty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-  Juan 4:23-24</a:t>
            </a:r>
            <a:endParaRPr lang="en-US" sz="3200" dirty="0">
              <a:solidFill>
                <a:srgbClr val="008000"/>
              </a:solidFill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4.	La meditación desarrolla las </a:t>
            </a:r>
            <a:r>
              <a:rPr lang="es-GT" sz="3200" i="1" u="sng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disciplinas</a:t>
            </a:r>
            <a:r>
              <a:rPr lang="es-GT" sz="3200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 </a:t>
            </a:r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que </a:t>
            </a: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son </a:t>
            </a:r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el fruto del Espíritu Santo.</a:t>
            </a:r>
            <a:endParaRPr lang="en-US" sz="3200" dirty="0"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  <a:p>
            <a:pPr marL="568325" indent="-568325"/>
            <a:r>
              <a:rPr lang="es-GT" sz="3200" dirty="0"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	</a:t>
            </a:r>
            <a:r>
              <a:rPr lang="es-GT" sz="3200" dirty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rPr>
              <a:t>-  Gálatas 5:22-23</a:t>
            </a:r>
            <a:endParaRPr lang="en-US" sz="3200" dirty="0">
              <a:solidFill>
                <a:srgbClr val="008000"/>
              </a:solidFill>
              <a:effectLst>
                <a:outerShdw dist="38100" dir="2700000" algn="tl">
                  <a:schemeClr val="bg1"/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68943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162800" cy="990600"/>
          </a:xfrm>
          <a:effectLst/>
        </p:spPr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Conclusión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04800" y="990600"/>
            <a:ext cx="8382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290763" indent="-452438">
              <a:defRPr>
                <a:solidFill>
                  <a:schemeClr val="tx1"/>
                </a:solidFill>
                <a:latin typeface="Arial" charset="0"/>
              </a:defRPr>
            </a:lvl2pPr>
            <a:lvl3pPr marL="2460625">
              <a:defRPr>
                <a:solidFill>
                  <a:schemeClr val="tx1"/>
                </a:solidFill>
                <a:latin typeface="Arial" charset="0"/>
              </a:defRPr>
            </a:lvl3pPr>
            <a:lvl4pPr marL="2574925">
              <a:defRPr>
                <a:solidFill>
                  <a:schemeClr val="tx1"/>
                </a:solidFill>
                <a:latin typeface="Arial" charset="0"/>
              </a:defRPr>
            </a:lvl4pPr>
            <a:lvl5pPr marL="2689225">
              <a:defRPr>
                <a:solidFill>
                  <a:schemeClr val="tx1"/>
                </a:solidFill>
                <a:latin typeface="Arial" charset="0"/>
              </a:defRPr>
            </a:lvl5pPr>
            <a:lvl6pPr marL="3146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6036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0608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518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•"/>
            </a:pPr>
            <a: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Mientras aprendemos cuál es nuestro don espiritual y meditamos en Su Palabra, </a:t>
            </a:r>
            <a:br>
              <a:rPr lang="es-GT" sz="3200" dirty="0" smtClean="0"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el Espíritu Santo edificará Su iglesia para </a:t>
            </a:r>
            <a:br>
              <a:rPr lang="es-GT" sz="3200" dirty="0" smtClean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GT" sz="3200" dirty="0" smtClean="0">
                <a:solidFill>
                  <a:srgbClr val="008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la honra y la gloria de Dios. </a:t>
            </a:r>
          </a:p>
          <a:p>
            <a:pPr>
              <a:buFontTx/>
              <a:buChar char="•"/>
            </a:pPr>
            <a:endParaRPr lang="es-GT" sz="3200" dirty="0" smtClean="0">
              <a:solidFill>
                <a:srgbClr val="008000"/>
              </a:solidFill>
              <a:effectLst>
                <a:outerShdw dist="38100" dir="2700000" algn="tl">
                  <a:schemeClr val="bg1"/>
                </a:outerShdw>
              </a:effectLst>
              <a:latin typeface="Franklin Gothic Demi Cond" pitchFamily="34" charset="0"/>
            </a:endParaRPr>
          </a:p>
          <a:p>
            <a:pPr marL="0" indent="0" algn="ctr"/>
            <a:r>
              <a:rPr lang="es-ES" sz="3200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¡Qué Dios siga abriendo </a:t>
            </a:r>
            <a: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/>
            </a:r>
            <a:b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nuestros </a:t>
            </a:r>
            <a:r>
              <a:rPr lang="es-ES" sz="3200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ojos a la luz de Su Palabra </a:t>
            </a:r>
            <a: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/>
            </a:r>
            <a:b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para </a:t>
            </a:r>
            <a:r>
              <a:rPr lang="es-ES" sz="3200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que reconozcamos cuál es el don </a:t>
            </a:r>
            <a: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/>
            </a:r>
            <a:b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</a:br>
            <a:r>
              <a:rPr lang="es-ES" sz="3200" dirty="0" smtClean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que </a:t>
            </a:r>
            <a:r>
              <a:rPr lang="es-ES" sz="3200" dirty="0">
                <a:solidFill>
                  <a:srgbClr val="003399"/>
                </a:solidFill>
                <a:effectLst>
                  <a:outerShdw dist="38100" dir="2700000" algn="tl">
                    <a:schemeClr val="bg1"/>
                  </a:outerShdw>
                </a:effectLst>
                <a:latin typeface="Franklin Gothic Demi Cond" pitchFamily="34" charset="0"/>
              </a:rPr>
              <a:t>Él nos ha dado!</a:t>
            </a:r>
            <a:endParaRPr lang="es-GT" sz="3200" dirty="0" smtClean="0">
              <a:solidFill>
                <a:srgbClr val="003399"/>
              </a:solidFill>
              <a:effectLst>
                <a:outerShdw dist="38100" dir="2700000" algn="tl">
                  <a:schemeClr val="bg1"/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405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ormalScrp421 BT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3649</TotalTime>
  <Words>2278</Words>
  <Application>Microsoft Office PowerPoint</Application>
  <PresentationFormat>On-screen Show (4:3)</PresentationFormat>
  <Paragraphs>450</Paragraphs>
  <Slides>39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 Design</vt:lpstr>
      <vt:lpstr>PowerPoint Presentation</vt:lpstr>
      <vt:lpstr>Repaso</vt:lpstr>
      <vt:lpstr>Repaso</vt:lpstr>
      <vt:lpstr>Repaso</vt:lpstr>
      <vt:lpstr>Repaso</vt:lpstr>
      <vt:lpstr>Las Categorías de Los Dones</vt:lpstr>
      <vt:lpstr>Las Categorías de Los Dones</vt:lpstr>
      <vt:lpstr>Los Dones Motivacionales</vt:lpstr>
      <vt:lpstr>Los Dones Motivacionales</vt:lpstr>
      <vt:lpstr>Los Dones Motivacionales</vt:lpstr>
      <vt:lpstr>Los Dones Motivacionales</vt:lpstr>
      <vt:lpstr>Los Dones Motivacionales</vt:lpstr>
      <vt:lpstr>Los Dones Motivacionales</vt:lpstr>
      <vt:lpstr>Los Dones Motivacionales</vt:lpstr>
      <vt:lpstr>Las Categorías de Los Dones</vt:lpstr>
      <vt:lpstr>Los Dones Ministeriales</vt:lpstr>
      <vt:lpstr>Los Dones Ministeriales</vt:lpstr>
      <vt:lpstr>Los Dones Ministeriales</vt:lpstr>
      <vt:lpstr>Los Dones Ministeriales</vt:lpstr>
      <vt:lpstr>Los Dones Ministeriales</vt:lpstr>
      <vt:lpstr>Los Dones Ministeriales</vt:lpstr>
      <vt:lpstr>Los Dones Ministeriales</vt:lpstr>
      <vt:lpstr>Los Dones Ministeriales</vt:lpstr>
      <vt:lpstr>Las Categorías de Los Dones</vt:lpstr>
      <vt:lpstr>Los Dones de Manifestación</vt:lpstr>
      <vt:lpstr>Los Dones de Manifestación</vt:lpstr>
      <vt:lpstr>Los Dones de Manifestación</vt:lpstr>
      <vt:lpstr>Los Dones de Manifestación</vt:lpstr>
      <vt:lpstr>Los Dones de Manifestación</vt:lpstr>
      <vt:lpstr>Los Dones de Manifestación</vt:lpstr>
      <vt:lpstr>Los Dones de Manifestación</vt:lpstr>
      <vt:lpstr>Los Dones de Manifestación</vt:lpstr>
      <vt:lpstr>Los Dones de Manifestación</vt:lpstr>
      <vt:lpstr>Las Categorías de Los Dones</vt:lpstr>
      <vt:lpstr>Las Categorías de Los Dones</vt:lpstr>
      <vt:lpstr>Conclusión</vt:lpstr>
      <vt:lpstr>Conclusión</vt:lpstr>
      <vt:lpstr>Conclusión</vt:lpstr>
      <vt:lpstr>Conclusión</vt:lpstr>
    </vt:vector>
  </TitlesOfParts>
  <Company>Faith Baptist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Lott</dc:creator>
  <cp:lastModifiedBy>David Lott</cp:lastModifiedBy>
  <cp:revision>100</cp:revision>
  <dcterms:created xsi:type="dcterms:W3CDTF">2008-02-23T23:34:35Z</dcterms:created>
  <dcterms:modified xsi:type="dcterms:W3CDTF">2014-10-20T22:42:00Z</dcterms:modified>
</cp:coreProperties>
</file>