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8000"/>
    <a:srgbClr val="000000"/>
    <a:srgbClr val="E4F3F4"/>
    <a:srgbClr val="EDF6F7"/>
    <a:srgbClr val="F1F8F9"/>
    <a:srgbClr val="FFFFFF"/>
    <a:srgbClr val="00CC00"/>
    <a:srgbClr val="FF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4" autoAdjust="0"/>
    <p:restoredTop sz="94660"/>
  </p:normalViewPr>
  <p:slideViewPr>
    <p:cSldViewPr showGuides="1">
      <p:cViewPr>
        <p:scale>
          <a:sx n="60" d="100"/>
          <a:sy n="60" d="100"/>
        </p:scale>
        <p:origin x="-1734" y="-582"/>
      </p:cViewPr>
      <p:guideLst>
        <p:guide orient="horz" pos="9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r>
              <a:rPr lang="en-US"/>
              <a:t>Las Etapas de Descubrimiento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r>
              <a:rPr lang="en-US"/>
              <a:t>Domingo, 25 de marzo del 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r>
              <a:rPr lang="es-ES"/>
              <a:t>Los Dones del Espíritu Santo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AE730781-ADC5-4784-8307-148759891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271029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r>
              <a:rPr lang="en-US"/>
              <a:t>Las Etapas de Descubrimiento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r>
              <a:rPr lang="en-US"/>
              <a:t>Domingo, 25 de marzo del 2012</a:t>
            </a:r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r>
              <a:rPr lang="es-ES"/>
              <a:t>Los Dones del Espíritu Santo</a:t>
            </a: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5547AB7-D83E-42A7-81C5-1F245F5B28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96551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2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3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4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5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6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7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8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9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10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11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12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13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14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15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16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17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18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19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20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21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22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23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24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25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0C568B-8505-46A7-9F37-BB0051C9475B}" type="slidenum">
              <a:rPr lang="en-US" smtClean="0"/>
              <a:pPr eaLnBrk="1" hangingPunct="1"/>
              <a:t>26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1" name="Date Placeholder 1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Domingo, 25 de marzo del 2012</a:t>
            </a:r>
          </a:p>
        </p:txBody>
      </p:sp>
      <p:sp>
        <p:nvSpPr>
          <p:cNvPr id="29702" name="Footer Placeholder 2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/>
              <a:t>Los Dones del Espíritu Santo</a:t>
            </a:r>
            <a:endParaRPr lang="en-US"/>
          </a:p>
        </p:txBody>
      </p:sp>
      <p:sp>
        <p:nvSpPr>
          <p:cNvPr id="29703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 Etapas de Descubrimiento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391C2-A084-4067-890D-D58E7DEB08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8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effectLst/>
        </p:spPr>
        <p:txBody>
          <a:bodyPr/>
          <a:lstStyle>
            <a:lvl1pPr>
              <a:defRPr sz="3200">
                <a:effectLst>
                  <a:outerShdw dist="38100" dir="2700000" algn="tl">
                    <a:schemeClr val="bg1"/>
                  </a:outerShdw>
                </a:effectLst>
              </a:defRPr>
            </a:lvl1pPr>
            <a:lvl2pPr>
              <a:defRPr sz="3200">
                <a:effectLst>
                  <a:outerShdw dist="38100" dir="2700000" algn="tl">
                    <a:schemeClr val="bg1"/>
                  </a:outerShdw>
                </a:effectLst>
              </a:defRPr>
            </a:lvl2pPr>
            <a:lvl3pPr>
              <a:defRPr sz="3200">
                <a:effectLst>
                  <a:outerShdw dist="38100" dir="2700000" algn="tl">
                    <a:schemeClr val="bg1"/>
                  </a:outerShdw>
                </a:effectLst>
              </a:defRPr>
            </a:lvl3pPr>
            <a:lvl4pPr>
              <a:defRPr sz="3200">
                <a:effectLst>
                  <a:outerShdw dist="38100" dir="2700000" algn="tl">
                    <a:schemeClr val="bg1"/>
                  </a:outerShdw>
                </a:effectLst>
              </a:defRPr>
            </a:lvl4pPr>
            <a:lvl5pPr>
              <a:defRPr sz="3200">
                <a:effectLst>
                  <a:outerShdw dist="38100" dir="2700000" algn="tl">
                    <a:schemeClr val="bg1"/>
                  </a:outerShdw>
                </a:effectLst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DCEE54-A1C7-4AD0-87A5-67F9E032D4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142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68ACC-C0EB-46D7-A24B-9EC6FD03CD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062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602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602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294F92-9C1F-4887-BB5F-FD8D5EDAFB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42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B763F-0510-403F-9970-637B9D0A4B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583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C9543-B2EC-45C3-92FE-96279DF2E2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17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5E904-EEC9-4398-9549-7DE9DD3E12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951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EA112-3B0E-41AD-BDE3-ED99FA0C02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682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23942-4186-40C6-9021-50D8D93906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49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5FC6F-ED75-472C-BCE8-E084CF9C10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62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B2507-1D34-4659-9947-9A075F1579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748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6705600" cy="762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60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3E2BAEA-F091-444F-AF68-8AF5924374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FFFF99"/>
          </a:solidFill>
          <a:latin typeface="FormalScrp421 BT" pitchFamily="66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dist="38100" dir="2700000" algn="tl">
              <a:schemeClr val="bg1"/>
            </a:outerShdw>
          </a:effectLst>
          <a:latin typeface="+mn-lt"/>
          <a:ea typeface="+mn-ea"/>
          <a:cs typeface="+mn-cs"/>
        </a:defRPr>
      </a:lvl1pPr>
      <a:lvl2pPr marL="742950" indent="-285750" algn="ctr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dist="38100" dir="2700000" algn="tl">
              <a:schemeClr val="bg1"/>
            </a:outerShdw>
          </a:effectLst>
          <a:latin typeface="+mn-lt"/>
        </a:defRPr>
      </a:lvl2pPr>
      <a:lvl3pPr marL="1143000" indent="-228600" algn="ctr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dist="38100" dir="2700000" algn="tl">
              <a:schemeClr val="bg1"/>
            </a:outerShdw>
          </a:effectLst>
          <a:latin typeface="+mn-lt"/>
        </a:defRPr>
      </a:lvl3pPr>
      <a:lvl4pPr marL="1600200" indent="-228600" algn="ctr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dist="38100" dir="2700000" algn="tl">
              <a:schemeClr val="bg1"/>
            </a:outerShdw>
          </a:effectLst>
          <a:latin typeface="+mn-lt"/>
        </a:defRPr>
      </a:lvl4pPr>
      <a:lvl5pPr marL="2057400" indent="-228600" algn="ctr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dist="38100" dir="2700000" algn="tl">
              <a:schemeClr val="bg1"/>
            </a:outerShdw>
          </a:effectLst>
          <a:latin typeface="+mn-lt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defRPr sz="4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052" name="Picture 5" descr="Dones Powerpoint Titl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y El Cuerpo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_tradnl" b="1" i="1" dirty="0">
                <a:solidFill>
                  <a:srgbClr val="008000"/>
                </a:solidFill>
                <a:effectLst/>
              </a:rPr>
              <a:t>Romanos 12:4-5</a:t>
            </a:r>
            <a:endParaRPr lang="en-US" dirty="0">
              <a:solidFill>
                <a:srgbClr val="008000"/>
              </a:solidFill>
              <a:effectLst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_tradnl" dirty="0" smtClean="0">
                <a:effectLst/>
              </a:rPr>
              <a:t>La </a:t>
            </a:r>
            <a:r>
              <a:rPr lang="es-ES_tradnl" dirty="0">
                <a:effectLst/>
              </a:rPr>
              <a:t>analogía de los dones en la iglesia local y el cuerpo humano es un estudio muy interesante.  </a:t>
            </a:r>
            <a:endParaRPr lang="es-ES_tradnl" dirty="0" smtClean="0">
              <a:effectLst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_tradnl" dirty="0" smtClean="0">
                <a:effectLst/>
              </a:rPr>
              <a:t>La </a:t>
            </a:r>
            <a:r>
              <a:rPr lang="es-ES_tradnl" dirty="0">
                <a:effectLst/>
              </a:rPr>
              <a:t>investigación médica ha revelado que el cuerpo humano tiene </a:t>
            </a:r>
            <a:r>
              <a:rPr lang="es-ES_tradnl" b="1" u="sng" dirty="0">
                <a:solidFill>
                  <a:srgbClr val="003399"/>
                </a:solidFill>
                <a:effectLst/>
              </a:rPr>
              <a:t>siete sensores físicos</a:t>
            </a:r>
            <a:r>
              <a:rPr lang="es-ES_tradnl" dirty="0">
                <a:solidFill>
                  <a:srgbClr val="003399"/>
                </a:solidFill>
                <a:effectLst/>
              </a:rPr>
              <a:t>.  </a:t>
            </a:r>
            <a:endParaRPr lang="es-ES_tradnl" dirty="0" smtClean="0">
              <a:solidFill>
                <a:srgbClr val="003399"/>
              </a:solidFill>
              <a:effectLst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_tradnl" dirty="0" smtClean="0">
                <a:effectLst/>
              </a:rPr>
              <a:t>Pablo </a:t>
            </a:r>
            <a:r>
              <a:rPr lang="es-ES_tradnl" dirty="0">
                <a:effectLst/>
              </a:rPr>
              <a:t>compara la iglesia local con </a:t>
            </a:r>
            <a:r>
              <a:rPr lang="es-ES_tradnl" dirty="0" smtClean="0">
                <a:effectLst/>
              </a:rPr>
              <a:t/>
            </a:r>
            <a:br>
              <a:rPr lang="es-ES_tradnl" dirty="0" smtClean="0">
                <a:effectLst/>
              </a:rPr>
            </a:br>
            <a:r>
              <a:rPr lang="es-ES_tradnl" dirty="0" smtClean="0">
                <a:effectLst/>
              </a:rPr>
              <a:t>                   </a:t>
            </a:r>
            <a:r>
              <a:rPr lang="es-ES_tradnl" b="1" u="sng" dirty="0" smtClean="0">
                <a:solidFill>
                  <a:srgbClr val="003399"/>
                </a:solidFill>
                <a:effectLst/>
              </a:rPr>
              <a:t>el </a:t>
            </a:r>
            <a:r>
              <a:rPr lang="es-ES_tradnl" b="1" u="sng" dirty="0">
                <a:solidFill>
                  <a:srgbClr val="003399"/>
                </a:solidFill>
                <a:effectLst/>
              </a:rPr>
              <a:t>cuerpo humano</a:t>
            </a:r>
            <a:r>
              <a:rPr lang="es-ES_tradnl" dirty="0">
                <a:solidFill>
                  <a:srgbClr val="003399"/>
                </a:solidFill>
                <a:effectLst/>
              </a:rPr>
              <a:t>.  </a:t>
            </a:r>
            <a:endParaRPr lang="en-US" dirty="0">
              <a:solidFill>
                <a:srgbClr val="003399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7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y El Cuerpo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_tradnl" dirty="0" smtClean="0">
                <a:effectLst/>
              </a:rPr>
              <a:t>Enseguida</a:t>
            </a:r>
            <a:r>
              <a:rPr lang="es-ES_tradnl" dirty="0">
                <a:effectLst/>
              </a:rPr>
              <a:t>, vamos a ver que </a:t>
            </a:r>
            <a:r>
              <a:rPr lang="es-ES_tradnl" dirty="0" smtClean="0">
                <a:effectLst/>
              </a:rPr>
              <a:t/>
            </a:r>
            <a:br>
              <a:rPr lang="es-ES_tradnl" dirty="0" smtClean="0">
                <a:effectLst/>
              </a:rPr>
            </a:br>
            <a:r>
              <a:rPr lang="es-ES_tradnl" dirty="0" smtClean="0">
                <a:effectLst/>
              </a:rPr>
              <a:t>la </a:t>
            </a:r>
            <a:r>
              <a:rPr lang="es-ES_tradnl" dirty="0">
                <a:effectLst/>
              </a:rPr>
              <a:t>iglesia local, compuesto por </a:t>
            </a:r>
            <a:r>
              <a:rPr lang="es-ES_tradnl" dirty="0" smtClean="0">
                <a:effectLst/>
              </a:rPr>
              <a:t/>
            </a:r>
            <a:br>
              <a:rPr lang="es-ES_tradnl" dirty="0" smtClean="0">
                <a:effectLst/>
              </a:rPr>
            </a:br>
            <a:r>
              <a:rPr lang="es-ES_tradnl" dirty="0" smtClean="0">
                <a:effectLst/>
              </a:rPr>
              <a:t>creyentes </a:t>
            </a:r>
            <a:r>
              <a:rPr lang="es-ES_tradnl" dirty="0">
                <a:effectLst/>
              </a:rPr>
              <a:t>con dones espirituales </a:t>
            </a:r>
            <a:r>
              <a:rPr lang="es-ES_tradnl" dirty="0" smtClean="0">
                <a:effectLst/>
              </a:rPr>
              <a:t/>
            </a:r>
            <a:br>
              <a:rPr lang="es-ES_tradnl" dirty="0" smtClean="0">
                <a:effectLst/>
              </a:rPr>
            </a:br>
            <a:r>
              <a:rPr lang="es-ES_tradnl" dirty="0" smtClean="0">
                <a:effectLst/>
              </a:rPr>
              <a:t>tiene </a:t>
            </a:r>
            <a:r>
              <a:rPr lang="es-ES_tradnl" dirty="0">
                <a:effectLst/>
              </a:rPr>
              <a:t>siete sensores espirituales que parecen mucho a los sensores físicos </a:t>
            </a:r>
            <a:r>
              <a:rPr lang="es-ES_tradnl" dirty="0" smtClean="0">
                <a:effectLst/>
              </a:rPr>
              <a:t/>
            </a:r>
            <a:br>
              <a:rPr lang="es-ES_tradnl" dirty="0" smtClean="0">
                <a:effectLst/>
              </a:rPr>
            </a:br>
            <a:r>
              <a:rPr lang="es-ES_tradnl" dirty="0" smtClean="0">
                <a:effectLst/>
              </a:rPr>
              <a:t>del </a:t>
            </a:r>
            <a:r>
              <a:rPr lang="es-ES_tradnl" dirty="0">
                <a:effectLst/>
              </a:rPr>
              <a:t>cuerpo. 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17181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y El Cuerpo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76698" y="1143000"/>
            <a:ext cx="1981200" cy="533400"/>
          </a:xfrm>
          <a:prstGeom prst="rect">
            <a:avLst/>
          </a:prstGeom>
          <a:solidFill>
            <a:srgbClr val="E4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534400" cy="5059363"/>
          </a:xfrm>
        </p:spPr>
        <p:txBody>
          <a:bodyPr/>
          <a:lstStyle/>
          <a:p>
            <a:pPr algn="l">
              <a:tabLst>
                <a:tab pos="5722938" algn="l"/>
              </a:tabLst>
            </a:pPr>
            <a:r>
              <a:rPr lang="es-ES_tradnl" b="1" u="sng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Cuerpo </a:t>
            </a:r>
            <a:r>
              <a:rPr lang="es-ES_tradnl" b="1" u="sng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Humano</a:t>
            </a:r>
            <a:endParaRPr lang="en-US" u="sng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tabLst>
                <a:tab pos="5722938" algn="l"/>
              </a:tabLst>
            </a:pPr>
            <a:r>
              <a:rPr lang="es-ES_tradnl" b="1" i="1" u="sng" dirty="0" smtClean="0">
                <a:solidFill>
                  <a:srgbClr val="003399"/>
                </a:solidFill>
                <a:effectLst/>
              </a:rPr>
              <a:t>Calor</a:t>
            </a:r>
            <a:r>
              <a:rPr lang="es-ES_tradnl" b="1" i="1" dirty="0" smtClean="0">
                <a:effectLst/>
              </a:rPr>
              <a:t>	</a:t>
            </a:r>
            <a:r>
              <a:rPr lang="en-US" dirty="0" smtClean="0">
                <a:effectLst/>
              </a:rPr>
              <a:t> </a:t>
            </a:r>
          </a:p>
          <a:p>
            <a:pPr algn="l">
              <a:tabLst>
                <a:tab pos="5722938" algn="l"/>
              </a:tabLst>
            </a:pPr>
            <a:r>
              <a:rPr lang="es-ES_tradnl" b="1" i="1" u="sng" dirty="0" smtClean="0">
                <a:solidFill>
                  <a:srgbClr val="003399"/>
                </a:solidFill>
                <a:effectLst/>
              </a:rPr>
              <a:t>Toque</a:t>
            </a:r>
            <a:r>
              <a:rPr lang="es-ES_tradnl" dirty="0" smtClean="0">
                <a:effectLst/>
              </a:rPr>
              <a:t>	 </a:t>
            </a:r>
            <a:endParaRPr lang="en-US" dirty="0" smtClean="0">
              <a:effectLst/>
            </a:endParaRPr>
          </a:p>
          <a:p>
            <a:pPr algn="l">
              <a:tabLst>
                <a:tab pos="5722938" algn="l"/>
              </a:tabLst>
            </a:pPr>
            <a:r>
              <a:rPr lang="es-ES_tradnl" b="1" i="1" u="sng" dirty="0" smtClean="0">
                <a:solidFill>
                  <a:srgbClr val="003399"/>
                </a:solidFill>
                <a:effectLst/>
              </a:rPr>
              <a:t>Equilibrio</a:t>
            </a:r>
            <a:r>
              <a:rPr lang="es-ES_tradnl" dirty="0">
                <a:effectLst/>
              </a:rPr>
              <a:t>	</a:t>
            </a:r>
            <a:r>
              <a:rPr lang="es-ES_tradnl" dirty="0" smtClean="0">
                <a:effectLst/>
              </a:rPr>
              <a:t> </a:t>
            </a:r>
            <a:endParaRPr lang="en-US" dirty="0">
              <a:effectLst/>
            </a:endParaRPr>
          </a:p>
          <a:p>
            <a:pPr algn="l">
              <a:tabLst>
                <a:tab pos="5722938" algn="l"/>
              </a:tabLst>
            </a:pPr>
            <a:r>
              <a:rPr lang="es-ES_tradnl" b="1" i="1" u="sng" dirty="0">
                <a:solidFill>
                  <a:srgbClr val="003399"/>
                </a:solidFill>
                <a:effectLst/>
              </a:rPr>
              <a:t>Estiro</a:t>
            </a:r>
            <a:r>
              <a:rPr lang="es-ES_tradnl" dirty="0">
                <a:effectLst/>
              </a:rPr>
              <a:t>	</a:t>
            </a:r>
            <a:r>
              <a:rPr lang="es-ES_tradnl" dirty="0" smtClean="0">
                <a:effectLst/>
              </a:rPr>
              <a:t> </a:t>
            </a:r>
            <a:endParaRPr lang="en-US" dirty="0">
              <a:effectLst/>
            </a:endParaRPr>
          </a:p>
          <a:p>
            <a:pPr algn="l">
              <a:tabLst>
                <a:tab pos="5722938" algn="l"/>
              </a:tabLst>
            </a:pPr>
            <a:r>
              <a:rPr lang="es-ES_tradnl" b="1" i="1" u="sng" dirty="0" smtClean="0">
                <a:solidFill>
                  <a:srgbClr val="003399"/>
                </a:solidFill>
                <a:effectLst/>
              </a:rPr>
              <a:t>Frío</a:t>
            </a:r>
            <a:r>
              <a:rPr lang="es-ES_tradnl" b="1" i="1" dirty="0" smtClean="0">
                <a:effectLst/>
              </a:rPr>
              <a:t>	</a:t>
            </a:r>
            <a:r>
              <a:rPr lang="es-ES_tradnl" dirty="0" smtClean="0">
                <a:effectLst/>
              </a:rPr>
              <a:t> </a:t>
            </a:r>
            <a:endParaRPr lang="en-US" dirty="0">
              <a:effectLst/>
            </a:endParaRPr>
          </a:p>
          <a:p>
            <a:pPr algn="l">
              <a:tabLst>
                <a:tab pos="5722938" algn="l"/>
              </a:tabLst>
            </a:pPr>
            <a:r>
              <a:rPr lang="es-ES_tradnl" b="1" i="1" u="sng" dirty="0">
                <a:solidFill>
                  <a:srgbClr val="003399"/>
                </a:solidFill>
                <a:effectLst/>
              </a:rPr>
              <a:t>Presión</a:t>
            </a:r>
            <a:r>
              <a:rPr lang="es-ES_tradnl" dirty="0">
                <a:effectLst/>
              </a:rPr>
              <a:t>	</a:t>
            </a:r>
            <a:r>
              <a:rPr lang="es-ES_tradnl" dirty="0" smtClean="0">
                <a:effectLst/>
              </a:rPr>
              <a:t> </a:t>
            </a:r>
            <a:endParaRPr lang="en-US" dirty="0">
              <a:effectLst/>
            </a:endParaRPr>
          </a:p>
          <a:p>
            <a:pPr algn="l">
              <a:tabLst>
                <a:tab pos="5722938" algn="l"/>
              </a:tabLst>
            </a:pPr>
            <a:r>
              <a:rPr lang="es-ES_tradnl" b="1" i="1" u="sng" dirty="0">
                <a:solidFill>
                  <a:srgbClr val="003399"/>
                </a:solidFill>
                <a:effectLst/>
              </a:rPr>
              <a:t>Dolor</a:t>
            </a:r>
            <a:r>
              <a:rPr lang="es-ES_tradnl" dirty="0">
                <a:effectLst/>
              </a:rPr>
              <a:t>	</a:t>
            </a:r>
            <a:r>
              <a:rPr lang="es-ES_tradnl" dirty="0" smtClean="0">
                <a:effectLst/>
              </a:rPr>
              <a:t> </a:t>
            </a:r>
            <a:endParaRPr lang="en-US" dirty="0">
              <a:effectLst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105400" y="1066800"/>
            <a:ext cx="3581400" cy="505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ctr" rtl="0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rgbClr val="000000"/>
                </a:solidFill>
                <a:effectLst>
                  <a:outerShdw dist="38100" dir="2700000" algn="tl">
                    <a:schemeClr val="bg1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rgbClr val="000000"/>
                </a:solidFill>
                <a:effectLst>
                  <a:outerShdw dist="38100" dir="2700000" algn="tl">
                    <a:schemeClr val="bg1"/>
                  </a:outerShdw>
                </a:effectLst>
                <a:latin typeface="+mn-lt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rgbClr val="000000"/>
                </a:solidFill>
                <a:effectLst>
                  <a:outerShdw dist="38100" dir="2700000" algn="tl">
                    <a:schemeClr val="bg1"/>
                  </a:outerShdw>
                </a:effectLst>
                <a:latin typeface="+mn-lt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rgbClr val="000000"/>
                </a:solidFill>
                <a:effectLst>
                  <a:outerShdw dist="38100" dir="2700000" algn="tl">
                    <a:schemeClr val="bg1"/>
                  </a:outerShdw>
                </a:effectLst>
                <a:latin typeface="+mn-lt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defRPr sz="3200">
                <a:solidFill>
                  <a:srgbClr val="000000"/>
                </a:solidFill>
                <a:effectLst>
                  <a:outerShdw dist="38100" dir="2700000" algn="tl">
                    <a:schemeClr val="bg1"/>
                  </a:outerShdw>
                </a:effectLst>
                <a:latin typeface="+mn-lt"/>
              </a:defRPr>
            </a:lvl5pPr>
            <a:lvl6pPr marL="2514600" indent="-228600" algn="ctr" rtl="0" fontAlgn="base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+mn-lt"/>
              </a:defRPr>
            </a:lvl6pPr>
            <a:lvl7pPr marL="2971800" indent="-228600" algn="ctr" rtl="0" fontAlgn="base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+mn-lt"/>
              </a:defRPr>
            </a:lvl7pPr>
            <a:lvl8pPr marL="3429000" indent="-228600" algn="ctr" rtl="0" fontAlgn="base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+mn-lt"/>
              </a:defRPr>
            </a:lvl8pPr>
            <a:lvl9pPr marL="3886200" indent="-228600" algn="ctr" rtl="0" fontAlgn="base">
              <a:spcBef>
                <a:spcPct val="2000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+mn-lt"/>
              </a:defRPr>
            </a:lvl9pPr>
          </a:lstStyle>
          <a:p>
            <a:pPr algn="r">
              <a:tabLst>
                <a:tab pos="5722938" algn="l"/>
              </a:tabLst>
            </a:pPr>
            <a:r>
              <a:rPr lang="es-ES_tradnl" b="1" u="sng" kern="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Iglesia</a:t>
            </a:r>
            <a:endParaRPr lang="en-US" u="sng" kern="0" dirty="0" smtClean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tabLst>
                <a:tab pos="5722938" algn="l"/>
              </a:tabLst>
            </a:pPr>
            <a:r>
              <a:rPr lang="es-ES_tradnl" kern="0" dirty="0" smtClean="0">
                <a:effectLst/>
              </a:rPr>
              <a:t>Profecía</a:t>
            </a:r>
            <a:endParaRPr lang="en-US" kern="0" dirty="0" smtClean="0">
              <a:effectLst/>
            </a:endParaRPr>
          </a:p>
          <a:p>
            <a:pPr algn="r">
              <a:tabLst>
                <a:tab pos="5722938" algn="l"/>
              </a:tabLst>
            </a:pPr>
            <a:r>
              <a:rPr lang="es-ES_tradnl" kern="0" dirty="0" smtClean="0">
                <a:effectLst/>
              </a:rPr>
              <a:t>Servicio</a:t>
            </a:r>
            <a:endParaRPr lang="en-US" kern="0" dirty="0" smtClean="0">
              <a:effectLst/>
            </a:endParaRPr>
          </a:p>
          <a:p>
            <a:pPr algn="r">
              <a:tabLst>
                <a:tab pos="5722938" algn="l"/>
              </a:tabLst>
            </a:pPr>
            <a:r>
              <a:rPr lang="es-ES_tradnl" kern="0" dirty="0" smtClean="0">
                <a:effectLst/>
              </a:rPr>
              <a:t>Enseñanza</a:t>
            </a:r>
            <a:endParaRPr lang="en-US" kern="0" dirty="0" smtClean="0">
              <a:effectLst/>
            </a:endParaRPr>
          </a:p>
          <a:p>
            <a:pPr algn="r">
              <a:tabLst>
                <a:tab pos="5722938" algn="l"/>
              </a:tabLst>
            </a:pPr>
            <a:r>
              <a:rPr lang="es-ES_tradnl" kern="0" dirty="0" smtClean="0">
                <a:effectLst/>
              </a:rPr>
              <a:t>Exhortación</a:t>
            </a:r>
            <a:endParaRPr lang="en-US" kern="0" dirty="0" smtClean="0">
              <a:effectLst/>
            </a:endParaRPr>
          </a:p>
          <a:p>
            <a:pPr algn="r">
              <a:tabLst>
                <a:tab pos="5722938" algn="l"/>
              </a:tabLst>
            </a:pPr>
            <a:r>
              <a:rPr lang="es-ES_tradnl" kern="0" dirty="0" smtClean="0">
                <a:effectLst/>
              </a:rPr>
              <a:t>Repartimiento</a:t>
            </a:r>
            <a:endParaRPr lang="en-US" kern="0" dirty="0" smtClean="0">
              <a:effectLst/>
            </a:endParaRPr>
          </a:p>
          <a:p>
            <a:pPr algn="r">
              <a:tabLst>
                <a:tab pos="5722938" algn="l"/>
              </a:tabLst>
            </a:pPr>
            <a:r>
              <a:rPr lang="es-ES_tradnl" kern="0" dirty="0" smtClean="0">
                <a:effectLst/>
              </a:rPr>
              <a:t>Organización</a:t>
            </a:r>
            <a:endParaRPr lang="en-US" kern="0" dirty="0" smtClean="0">
              <a:effectLst/>
            </a:endParaRPr>
          </a:p>
          <a:p>
            <a:pPr algn="r">
              <a:tabLst>
                <a:tab pos="5722938" algn="l"/>
              </a:tabLst>
            </a:pPr>
            <a:r>
              <a:rPr lang="es-ES_tradnl" kern="0" dirty="0" smtClean="0">
                <a:effectLst/>
              </a:rPr>
              <a:t>Misericordia</a:t>
            </a:r>
            <a:endParaRPr lang="en-US" kern="0" dirty="0"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0400" y="1707973"/>
            <a:ext cx="2514600" cy="4056703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9646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4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47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447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y El Cuerpo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534400" cy="5059363"/>
          </a:xfrm>
        </p:spPr>
        <p:txBody>
          <a:bodyPr/>
          <a:lstStyle/>
          <a:p>
            <a:pPr marL="514350" lvl="0" indent="-514350" algn="l">
              <a:buFont typeface="+mj-lt"/>
              <a:buAutoNum type="arabicPeriod"/>
            </a:pPr>
            <a:r>
              <a:rPr lang="es-ES_tradnl" b="1" u="sng" dirty="0" smtClean="0">
                <a:solidFill>
                  <a:srgbClr val="003399"/>
                </a:solidFill>
                <a:effectLst/>
              </a:rPr>
              <a:t>Calor</a:t>
            </a:r>
            <a:r>
              <a:rPr lang="es-ES_tradnl" dirty="0">
                <a:effectLst/>
              </a:rPr>
              <a:t> </a:t>
            </a:r>
            <a:endParaRPr lang="en-US" dirty="0">
              <a:effectLst/>
            </a:endParaRPr>
          </a:p>
          <a:p>
            <a:pPr marL="914400" indent="-457200" algn="l">
              <a:buFont typeface="Wingdings" panose="05000000000000000000" pitchFamily="2" charset="2"/>
              <a:buChar char="ü"/>
            </a:pPr>
            <a:r>
              <a:rPr lang="es-ES_tradnl" dirty="0">
                <a:effectLst/>
              </a:rPr>
              <a:t>Estos sensores envían mensajes de advertencia al cerebro cuando el calor pasa de cierto nivel de tolerancia.  </a:t>
            </a:r>
            <a:endParaRPr lang="es-ES_tradnl" dirty="0" smtClean="0">
              <a:effectLst/>
            </a:endParaRPr>
          </a:p>
          <a:p>
            <a:pPr marL="914400" indent="-457200" algn="l">
              <a:buFont typeface="Wingdings" panose="05000000000000000000" pitchFamily="2" charset="2"/>
              <a:buChar char="ü"/>
            </a:pPr>
            <a:r>
              <a:rPr lang="es-ES_tradnl" dirty="0" smtClean="0">
                <a:effectLst/>
              </a:rPr>
              <a:t>Cuando </a:t>
            </a:r>
            <a:r>
              <a:rPr lang="es-ES_tradnl" dirty="0">
                <a:effectLst/>
              </a:rPr>
              <a:t>el juicio de Dios era eminente sobre Su pueblo, el </a:t>
            </a:r>
            <a:r>
              <a:rPr lang="es-ES_tradnl" b="1" dirty="0">
                <a:solidFill>
                  <a:srgbClr val="008000"/>
                </a:solidFill>
                <a:effectLst/>
              </a:rPr>
              <a:t>PROFETA</a:t>
            </a:r>
            <a:r>
              <a:rPr lang="es-ES_tradnl" dirty="0">
                <a:effectLst/>
              </a:rPr>
              <a:t> (Profecía) </a:t>
            </a:r>
            <a:r>
              <a:rPr lang="es-ES_tradnl" b="1" u="sng" dirty="0">
                <a:solidFill>
                  <a:srgbClr val="003399"/>
                </a:solidFill>
                <a:effectLst/>
              </a:rPr>
              <a:t>sonaba el alarma</a:t>
            </a:r>
            <a:r>
              <a:rPr lang="es-ES_tradnl" dirty="0">
                <a:solidFill>
                  <a:srgbClr val="003399"/>
                </a:solidFill>
                <a:effectLst/>
              </a:rPr>
              <a:t>.</a:t>
            </a:r>
            <a:endParaRPr lang="en-US" dirty="0">
              <a:solidFill>
                <a:srgbClr val="003399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2212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y El Cuerpo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534400" cy="5059363"/>
          </a:xfrm>
        </p:spPr>
        <p:txBody>
          <a:bodyPr/>
          <a:lstStyle/>
          <a:p>
            <a:pPr marL="514350" lvl="0" indent="-514350" algn="l">
              <a:buFont typeface="+mj-lt"/>
              <a:buAutoNum type="arabicPeriod" startAt="2"/>
            </a:pPr>
            <a:r>
              <a:rPr lang="es-ES_tradnl" b="1" u="sng" dirty="0">
                <a:solidFill>
                  <a:srgbClr val="003399"/>
                </a:solidFill>
                <a:effectLst/>
              </a:rPr>
              <a:t>Toque</a:t>
            </a:r>
            <a:endParaRPr lang="en-US" dirty="0">
              <a:solidFill>
                <a:srgbClr val="003399"/>
              </a:solidFill>
              <a:effectLst/>
            </a:endParaRPr>
          </a:p>
          <a:p>
            <a:pPr marL="857250" lvl="1" indent="-457200" algn="l">
              <a:buFont typeface="Wingdings" panose="05000000000000000000" pitchFamily="2" charset="2"/>
              <a:buChar char="ü"/>
            </a:pPr>
            <a:r>
              <a:rPr lang="es-ES_tradnl" dirty="0" smtClean="0">
                <a:effectLst/>
              </a:rPr>
              <a:t>Estos </a:t>
            </a:r>
            <a:r>
              <a:rPr lang="es-ES_tradnl" dirty="0">
                <a:effectLst/>
              </a:rPr>
              <a:t>sensores registran los toques más ligeros y envían mensajes al cerebro para obtener una respuesta.  </a:t>
            </a:r>
            <a:endParaRPr lang="es-ES_tradnl" dirty="0" smtClean="0">
              <a:effectLst/>
            </a:endParaRPr>
          </a:p>
          <a:p>
            <a:pPr marL="857250" lvl="1" indent="-457200" algn="l">
              <a:buFont typeface="Wingdings" panose="05000000000000000000" pitchFamily="2" charset="2"/>
              <a:buChar char="ü"/>
            </a:pPr>
            <a:r>
              <a:rPr lang="es-ES_tradnl" dirty="0" smtClean="0">
                <a:effectLst/>
              </a:rPr>
              <a:t>Cuando </a:t>
            </a:r>
            <a:r>
              <a:rPr lang="es-ES_tradnl" dirty="0">
                <a:effectLst/>
              </a:rPr>
              <a:t>alguien toca a otra persona en el hombro, normalmente es para obtener </a:t>
            </a:r>
            <a:r>
              <a:rPr lang="es-ES_tradnl" dirty="0" smtClean="0">
                <a:effectLst/>
              </a:rPr>
              <a:t/>
            </a:r>
            <a:br>
              <a:rPr lang="es-ES_tradnl" dirty="0" smtClean="0">
                <a:effectLst/>
              </a:rPr>
            </a:br>
            <a:r>
              <a:rPr lang="es-ES_tradnl" b="1" u="sng" dirty="0" smtClean="0">
                <a:solidFill>
                  <a:srgbClr val="003399"/>
                </a:solidFill>
                <a:effectLst/>
              </a:rPr>
              <a:t>la </a:t>
            </a:r>
            <a:r>
              <a:rPr lang="es-ES_tradnl" b="1" u="sng" dirty="0">
                <a:solidFill>
                  <a:srgbClr val="003399"/>
                </a:solidFill>
                <a:effectLst/>
              </a:rPr>
              <a:t>atención</a:t>
            </a:r>
            <a:r>
              <a:rPr lang="es-ES_tradnl" dirty="0">
                <a:solidFill>
                  <a:srgbClr val="003399"/>
                </a:solidFill>
                <a:effectLst/>
              </a:rPr>
              <a:t> </a:t>
            </a:r>
            <a:r>
              <a:rPr lang="es-ES_tradnl" dirty="0">
                <a:effectLst/>
              </a:rPr>
              <a:t>de la persona para que la persona llene </a:t>
            </a:r>
            <a:r>
              <a:rPr lang="es-ES_tradnl" b="1" u="sng" dirty="0">
                <a:solidFill>
                  <a:srgbClr val="003399"/>
                </a:solidFill>
                <a:effectLst/>
              </a:rPr>
              <a:t>una necesidad</a:t>
            </a:r>
            <a:r>
              <a:rPr lang="es-ES_tradnl" dirty="0">
                <a:solidFill>
                  <a:srgbClr val="003399"/>
                </a:solidFill>
                <a:effectLst/>
              </a:rPr>
              <a:t> </a:t>
            </a:r>
            <a:r>
              <a:rPr lang="es-ES_tradnl" dirty="0">
                <a:effectLst/>
              </a:rPr>
              <a:t>de la </a:t>
            </a:r>
            <a:r>
              <a:rPr lang="es-ES_tradnl" dirty="0" smtClean="0">
                <a:effectLst/>
              </a:rPr>
              <a:t/>
            </a:r>
            <a:br>
              <a:rPr lang="es-ES_tradnl" dirty="0" smtClean="0">
                <a:effectLst/>
              </a:rPr>
            </a:br>
            <a:r>
              <a:rPr lang="es-ES_tradnl" dirty="0" smtClean="0">
                <a:effectLst/>
              </a:rPr>
              <a:t>           primera</a:t>
            </a:r>
            <a:r>
              <a:rPr lang="es-ES_tradnl" dirty="0">
                <a:effectLst/>
              </a:rPr>
              <a:t>.  </a:t>
            </a:r>
            <a:endParaRPr lang="es-ES_tradnl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43292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y El Cuerpo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534400" cy="5059363"/>
          </a:xfrm>
        </p:spPr>
        <p:txBody>
          <a:bodyPr/>
          <a:lstStyle/>
          <a:p>
            <a:pPr marL="514350" lvl="0" indent="-514350" algn="l">
              <a:buFont typeface="+mj-lt"/>
              <a:buAutoNum type="arabicPeriod" startAt="2"/>
            </a:pPr>
            <a:r>
              <a:rPr lang="es-ES_tradnl" b="1" u="sng" dirty="0">
                <a:solidFill>
                  <a:srgbClr val="003399"/>
                </a:solidFill>
                <a:effectLst/>
              </a:rPr>
              <a:t>Toque</a:t>
            </a:r>
            <a:endParaRPr lang="en-US" dirty="0">
              <a:solidFill>
                <a:srgbClr val="003399"/>
              </a:solidFill>
              <a:effectLst/>
            </a:endParaRPr>
          </a:p>
          <a:p>
            <a:pPr marL="857250" lvl="1" indent="-457200" algn="l">
              <a:buFont typeface="Wingdings" panose="05000000000000000000" pitchFamily="2" charset="2"/>
              <a:buChar char="ü"/>
            </a:pPr>
            <a:r>
              <a:rPr lang="es-ES_tradnl" dirty="0" smtClean="0">
                <a:effectLst/>
              </a:rPr>
              <a:t>Un </a:t>
            </a:r>
            <a:r>
              <a:rPr lang="es-ES_tradnl" b="1" dirty="0">
                <a:solidFill>
                  <a:srgbClr val="008000"/>
                </a:solidFill>
                <a:effectLst/>
              </a:rPr>
              <a:t>SIERVO</a:t>
            </a:r>
            <a:r>
              <a:rPr lang="es-ES_tradnl" b="1" dirty="0">
                <a:effectLst/>
              </a:rPr>
              <a:t> </a:t>
            </a:r>
            <a:r>
              <a:rPr lang="es-ES_tradnl" dirty="0">
                <a:solidFill>
                  <a:srgbClr val="008000"/>
                </a:solidFill>
                <a:effectLst/>
              </a:rPr>
              <a:t> </a:t>
            </a:r>
            <a:r>
              <a:rPr lang="es-ES_tradnl" dirty="0" smtClean="0">
                <a:effectLst/>
              </a:rPr>
              <a:t>(</a:t>
            </a:r>
            <a:r>
              <a:rPr lang="es-ES_tradnl" dirty="0">
                <a:effectLst/>
              </a:rPr>
              <a:t>Servicio) respondería a tal situación.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7307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y El Cuerpo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534400" cy="5059363"/>
          </a:xfrm>
        </p:spPr>
        <p:txBody>
          <a:bodyPr/>
          <a:lstStyle/>
          <a:p>
            <a:pPr marL="514350" lvl="0" indent="-514350" algn="l">
              <a:buFont typeface="+mj-lt"/>
              <a:buAutoNum type="arabicPeriod" startAt="3"/>
            </a:pPr>
            <a:r>
              <a:rPr lang="es-ES" b="1" u="sng" dirty="0" smtClean="0">
                <a:solidFill>
                  <a:srgbClr val="003399"/>
                </a:solidFill>
                <a:effectLst/>
              </a:rPr>
              <a:t>Equilibrio</a:t>
            </a:r>
            <a:endParaRPr lang="es-ES" b="1" u="sng" dirty="0">
              <a:solidFill>
                <a:srgbClr val="003399"/>
              </a:solidFill>
              <a:effectLst/>
            </a:endParaRPr>
          </a:p>
          <a:p>
            <a:pPr marL="857250" lvl="1" indent="-457200" algn="l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tx1"/>
                </a:solidFill>
                <a:effectLst/>
              </a:rPr>
              <a:t>Si </a:t>
            </a:r>
            <a:r>
              <a:rPr lang="es-ES" dirty="0">
                <a:solidFill>
                  <a:schemeClr val="tx1"/>
                </a:solidFill>
                <a:effectLst/>
              </a:rPr>
              <a:t>una persona se inclina demasiado, fuera de su habilidad de mantener su </a:t>
            </a:r>
            <a:r>
              <a:rPr lang="es-ES" u="sng" dirty="0">
                <a:solidFill>
                  <a:srgbClr val="003399"/>
                </a:solidFill>
                <a:effectLst/>
              </a:rPr>
              <a:t>balance,</a:t>
            </a:r>
            <a:r>
              <a:rPr lang="es-ES" dirty="0">
                <a:solidFill>
                  <a:schemeClr val="tx1"/>
                </a:solidFill>
                <a:effectLst/>
              </a:rPr>
              <a:t> estos sensores llaman a que los músculos respondan para corregir la situación.  </a:t>
            </a:r>
            <a:endParaRPr lang="es-ES" dirty="0" smtClean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92024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y El Cuerpo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534400" cy="5059363"/>
          </a:xfrm>
        </p:spPr>
        <p:txBody>
          <a:bodyPr/>
          <a:lstStyle/>
          <a:p>
            <a:pPr marL="514350" lvl="0" indent="-514350" algn="l">
              <a:buFont typeface="+mj-lt"/>
              <a:buAutoNum type="arabicPeriod" startAt="3"/>
            </a:pPr>
            <a:r>
              <a:rPr lang="es-ES" b="1" u="sng" dirty="0" smtClean="0">
                <a:solidFill>
                  <a:srgbClr val="003399"/>
                </a:solidFill>
                <a:effectLst/>
              </a:rPr>
              <a:t>Equilibrio</a:t>
            </a:r>
            <a:endParaRPr lang="es-ES" b="1" u="sng" dirty="0">
              <a:solidFill>
                <a:srgbClr val="003399"/>
              </a:solidFill>
              <a:effectLst/>
            </a:endParaRPr>
          </a:p>
          <a:p>
            <a:pPr marL="857250" lvl="1" indent="-457200" algn="l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tx1"/>
                </a:solidFill>
                <a:effectLst/>
              </a:rPr>
              <a:t>Cuando </a:t>
            </a:r>
            <a:r>
              <a:rPr lang="es-ES" dirty="0">
                <a:solidFill>
                  <a:schemeClr val="tx1"/>
                </a:solidFill>
                <a:effectLst/>
              </a:rPr>
              <a:t>hay doctrina fuera de balance, </a:t>
            </a:r>
            <a:r>
              <a:rPr lang="es-ES" dirty="0" smtClean="0">
                <a:solidFill>
                  <a:schemeClr val="tx1"/>
                </a:solidFill>
                <a:effectLst/>
              </a:rPr>
              <a:t/>
            </a:r>
            <a:br>
              <a:rPr lang="es-ES" dirty="0" smtClean="0">
                <a:solidFill>
                  <a:schemeClr val="tx1"/>
                </a:solidFill>
                <a:effectLst/>
              </a:rPr>
            </a:br>
            <a:r>
              <a:rPr lang="es-ES" dirty="0" smtClean="0">
                <a:solidFill>
                  <a:schemeClr val="tx1"/>
                </a:solidFill>
                <a:effectLst/>
              </a:rPr>
              <a:t>el </a:t>
            </a:r>
            <a:r>
              <a:rPr lang="es-ES" dirty="0">
                <a:solidFill>
                  <a:srgbClr val="008000"/>
                </a:solidFill>
                <a:effectLst/>
              </a:rPr>
              <a:t>MAESTRO</a:t>
            </a:r>
            <a:r>
              <a:rPr lang="es-ES" dirty="0">
                <a:solidFill>
                  <a:schemeClr val="tx1"/>
                </a:solidFill>
                <a:effectLst/>
              </a:rPr>
              <a:t> (Enseñanza) percibe esto e inmediatamente demanda documentación y </a:t>
            </a:r>
            <a:r>
              <a:rPr lang="es-ES" u="sng" dirty="0">
                <a:solidFill>
                  <a:srgbClr val="003399"/>
                </a:solidFill>
                <a:effectLst/>
              </a:rPr>
              <a:t>corrección.</a:t>
            </a:r>
          </a:p>
        </p:txBody>
      </p:sp>
    </p:spTree>
    <p:extLst>
      <p:ext uri="{BB962C8B-B14F-4D97-AF65-F5344CB8AC3E}">
        <p14:creationId xmlns:p14="http://schemas.microsoft.com/office/powerpoint/2010/main" val="247123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y El Cuerpo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534400" cy="5059363"/>
          </a:xfrm>
        </p:spPr>
        <p:txBody>
          <a:bodyPr/>
          <a:lstStyle/>
          <a:p>
            <a:pPr marL="514350" lvl="0" indent="-514350" algn="l">
              <a:buFont typeface="+mj-lt"/>
              <a:buAutoNum type="arabicPeriod" startAt="4"/>
            </a:pPr>
            <a:r>
              <a:rPr lang="es-ES" b="1" u="sng" dirty="0" smtClean="0">
                <a:solidFill>
                  <a:srgbClr val="003399"/>
                </a:solidFill>
                <a:effectLst/>
              </a:rPr>
              <a:t>Estiro</a:t>
            </a:r>
            <a:endParaRPr lang="es-ES" b="1" u="sng" dirty="0">
              <a:solidFill>
                <a:srgbClr val="003399"/>
              </a:solidFill>
              <a:effectLst/>
            </a:endParaRPr>
          </a:p>
          <a:p>
            <a:pPr marL="857250" lvl="1" indent="-457200" algn="l">
              <a:buFont typeface="Wingdings" panose="05000000000000000000" pitchFamily="2" charset="2"/>
              <a:buChar char="ü"/>
            </a:pPr>
            <a:r>
              <a:rPr lang="es-ES" dirty="0" smtClean="0">
                <a:effectLst/>
              </a:rPr>
              <a:t>Estos </a:t>
            </a:r>
            <a:r>
              <a:rPr lang="es-ES" dirty="0">
                <a:effectLst/>
              </a:rPr>
              <a:t>sensores perciben la cantidad de estiro que está experimentando la piel en el proceso de </a:t>
            </a:r>
            <a:r>
              <a:rPr lang="es-ES" u="sng" dirty="0">
                <a:solidFill>
                  <a:srgbClr val="003399"/>
                </a:solidFill>
                <a:effectLst/>
              </a:rPr>
              <a:t>crecimiento</a:t>
            </a:r>
            <a:r>
              <a:rPr lang="es-ES" dirty="0">
                <a:solidFill>
                  <a:srgbClr val="003399"/>
                </a:solidFill>
                <a:effectLst/>
              </a:rPr>
              <a:t> </a:t>
            </a:r>
            <a:r>
              <a:rPr lang="es-ES" dirty="0">
                <a:effectLst/>
              </a:rPr>
              <a:t>o uso.  </a:t>
            </a:r>
            <a:endParaRPr lang="es-ES" dirty="0" smtClean="0">
              <a:effectLst/>
            </a:endParaRPr>
          </a:p>
          <a:p>
            <a:pPr marL="857250" lvl="1" indent="-457200" algn="l">
              <a:buFont typeface="Wingdings" panose="05000000000000000000" pitchFamily="2" charset="2"/>
              <a:buChar char="ü"/>
            </a:pPr>
            <a:r>
              <a:rPr lang="es-ES" dirty="0" smtClean="0">
                <a:effectLst/>
              </a:rPr>
              <a:t>También</a:t>
            </a:r>
            <a:r>
              <a:rPr lang="es-ES" dirty="0">
                <a:effectLst/>
              </a:rPr>
              <a:t>, el </a:t>
            </a:r>
            <a:r>
              <a:rPr lang="es-ES" dirty="0">
                <a:solidFill>
                  <a:srgbClr val="008000"/>
                </a:solidFill>
                <a:effectLst/>
              </a:rPr>
              <a:t>EXHORTADOR</a:t>
            </a:r>
            <a:r>
              <a:rPr lang="es-ES" dirty="0">
                <a:effectLst/>
              </a:rPr>
              <a:t> (Exhortación) está atento al </a:t>
            </a:r>
            <a:r>
              <a:rPr lang="es-ES" u="sng" dirty="0">
                <a:solidFill>
                  <a:srgbClr val="003399"/>
                </a:solidFill>
                <a:effectLst/>
              </a:rPr>
              <a:t>crecimiento espiritual </a:t>
            </a:r>
            <a:r>
              <a:rPr lang="es-ES" dirty="0">
                <a:effectLst/>
              </a:rPr>
              <a:t>y pasos de progreso que otros creyentes están experimentando.</a:t>
            </a:r>
          </a:p>
        </p:txBody>
      </p:sp>
    </p:spTree>
    <p:extLst>
      <p:ext uri="{BB962C8B-B14F-4D97-AF65-F5344CB8AC3E}">
        <p14:creationId xmlns:p14="http://schemas.microsoft.com/office/powerpoint/2010/main" val="696876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y El Cuerpo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534400" cy="5059363"/>
          </a:xfrm>
        </p:spPr>
        <p:txBody>
          <a:bodyPr/>
          <a:lstStyle/>
          <a:p>
            <a:pPr marL="514350" lvl="0" indent="-514350" algn="l">
              <a:buFont typeface="+mj-lt"/>
              <a:buAutoNum type="arabicPeriod" startAt="5"/>
            </a:pPr>
            <a:r>
              <a:rPr lang="es-ES" b="1" u="sng" dirty="0" smtClean="0">
                <a:solidFill>
                  <a:srgbClr val="003399"/>
                </a:solidFill>
                <a:effectLst/>
              </a:rPr>
              <a:t>Frío</a:t>
            </a:r>
            <a:endParaRPr lang="es-ES" b="1" u="sng" dirty="0">
              <a:solidFill>
                <a:srgbClr val="003399"/>
              </a:solidFill>
              <a:effectLst/>
            </a:endParaRPr>
          </a:p>
          <a:p>
            <a:pPr marL="857250" lvl="1" indent="-457200" algn="l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tx1"/>
                </a:solidFill>
                <a:effectLst/>
              </a:rPr>
              <a:t>Cuando </a:t>
            </a:r>
            <a:r>
              <a:rPr lang="es-ES" dirty="0">
                <a:solidFill>
                  <a:schemeClr val="tx1"/>
                </a:solidFill>
                <a:effectLst/>
              </a:rPr>
              <a:t>un objeto que está cerca de la piel es más frío que la piel, ese objeto hala o </a:t>
            </a:r>
            <a:r>
              <a:rPr lang="es-ES" u="sng" dirty="0">
                <a:solidFill>
                  <a:srgbClr val="003399"/>
                </a:solidFill>
                <a:effectLst/>
              </a:rPr>
              <a:t>absorbe el calor </a:t>
            </a:r>
            <a:r>
              <a:rPr lang="es-ES" dirty="0">
                <a:solidFill>
                  <a:schemeClr val="tx1"/>
                </a:solidFill>
                <a:effectLst/>
              </a:rPr>
              <a:t>del cuerpo a sí mismo.  </a:t>
            </a:r>
            <a:r>
              <a:rPr lang="es-ES" dirty="0" smtClean="0">
                <a:solidFill>
                  <a:schemeClr val="tx1"/>
                </a:solidFill>
                <a:effectLst/>
              </a:rPr>
              <a:t>Esta </a:t>
            </a:r>
            <a:r>
              <a:rPr lang="es-ES" dirty="0">
                <a:solidFill>
                  <a:schemeClr val="tx1"/>
                </a:solidFill>
                <a:effectLst/>
              </a:rPr>
              <a:t>acción es detectada por los sensores del frío.  </a:t>
            </a:r>
            <a:endParaRPr lang="es-ES" dirty="0" smtClean="0">
              <a:solidFill>
                <a:schemeClr val="tx1"/>
              </a:solidFill>
              <a:effectLst/>
            </a:endParaRPr>
          </a:p>
          <a:p>
            <a:pPr marL="857250" lvl="1" indent="-457200" algn="l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tx1"/>
                </a:solidFill>
                <a:effectLst/>
              </a:rPr>
              <a:t>Un </a:t>
            </a:r>
            <a:r>
              <a:rPr lang="es-ES" b="1" dirty="0">
                <a:solidFill>
                  <a:srgbClr val="008000"/>
                </a:solidFill>
                <a:effectLst/>
              </a:rPr>
              <a:t>DADOR</a:t>
            </a:r>
            <a:r>
              <a:rPr lang="es-ES" dirty="0">
                <a:solidFill>
                  <a:schemeClr val="tx1"/>
                </a:solidFill>
                <a:effectLst/>
              </a:rPr>
              <a:t> (Repartimiento) respondería a la necesidad de una persona quién tiene </a:t>
            </a:r>
            <a:r>
              <a:rPr lang="es-ES" dirty="0" smtClean="0">
                <a:solidFill>
                  <a:schemeClr val="tx1"/>
                </a:solidFill>
                <a:effectLst/>
              </a:rPr>
              <a:t/>
            </a:r>
            <a:br>
              <a:rPr lang="es-ES" dirty="0" smtClean="0">
                <a:solidFill>
                  <a:schemeClr val="tx1"/>
                </a:solidFill>
                <a:effectLst/>
              </a:rPr>
            </a:br>
            <a:r>
              <a:rPr lang="es-ES" dirty="0" smtClean="0">
                <a:solidFill>
                  <a:schemeClr val="tx1"/>
                </a:solidFill>
                <a:effectLst/>
              </a:rPr>
              <a:t>             frío </a:t>
            </a:r>
            <a:r>
              <a:rPr lang="es-ES" dirty="0">
                <a:solidFill>
                  <a:schemeClr val="tx1"/>
                </a:solidFill>
                <a:effectLst/>
              </a:rPr>
              <a:t>y hambre.</a:t>
            </a:r>
          </a:p>
        </p:txBody>
      </p:sp>
    </p:spTree>
    <p:extLst>
      <p:ext uri="{BB962C8B-B14F-4D97-AF65-F5344CB8AC3E}">
        <p14:creationId xmlns:p14="http://schemas.microsoft.com/office/powerpoint/2010/main" val="66177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y El Cuerpo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534400" cy="5059363"/>
          </a:xfrm>
        </p:spPr>
        <p:txBody>
          <a:bodyPr/>
          <a:lstStyle/>
          <a:p>
            <a:pPr marL="514350" lvl="0" indent="-514350" algn="l">
              <a:buFont typeface="+mj-lt"/>
              <a:buAutoNum type="arabicPeriod" startAt="6"/>
            </a:pPr>
            <a:r>
              <a:rPr lang="es-ES" b="1" u="sng" dirty="0" smtClean="0">
                <a:solidFill>
                  <a:srgbClr val="003399"/>
                </a:solidFill>
                <a:effectLst/>
              </a:rPr>
              <a:t>Presión</a:t>
            </a:r>
            <a:endParaRPr lang="es-ES" b="1" u="sng" dirty="0">
              <a:solidFill>
                <a:srgbClr val="003399"/>
              </a:solidFill>
              <a:effectLst/>
            </a:endParaRPr>
          </a:p>
          <a:p>
            <a:pPr marL="857250" lvl="1" indent="-457200" algn="l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tx1"/>
                </a:solidFill>
                <a:effectLst/>
              </a:rPr>
              <a:t>Alta </a:t>
            </a:r>
            <a:r>
              <a:rPr lang="es-ES" dirty="0">
                <a:solidFill>
                  <a:schemeClr val="tx1"/>
                </a:solidFill>
                <a:effectLst/>
              </a:rPr>
              <a:t>presión en alguna parte del cuerpo es percibida por estos sensores, que señalen al cerebro a cambiar de posición para </a:t>
            </a:r>
            <a:r>
              <a:rPr lang="es-ES" u="sng" dirty="0">
                <a:solidFill>
                  <a:srgbClr val="003399"/>
                </a:solidFill>
                <a:effectLst/>
              </a:rPr>
              <a:t>evitar el dolor </a:t>
            </a:r>
            <a:r>
              <a:rPr lang="es-ES" dirty="0">
                <a:solidFill>
                  <a:schemeClr val="tx1"/>
                </a:solidFill>
                <a:effectLst/>
              </a:rPr>
              <a:t>que se siente el cuerpo.  </a:t>
            </a:r>
            <a:endParaRPr lang="es-ES" dirty="0" smtClean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79173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y El Cuerpo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534400" cy="5059363"/>
          </a:xfrm>
        </p:spPr>
        <p:txBody>
          <a:bodyPr/>
          <a:lstStyle/>
          <a:p>
            <a:pPr marL="514350" lvl="0" indent="-514350" algn="l">
              <a:buFont typeface="+mj-lt"/>
              <a:buAutoNum type="arabicPeriod" startAt="6"/>
            </a:pPr>
            <a:r>
              <a:rPr lang="es-ES" b="1" u="sng" dirty="0" smtClean="0">
                <a:solidFill>
                  <a:srgbClr val="003399"/>
                </a:solidFill>
                <a:effectLst/>
              </a:rPr>
              <a:t>Presión</a:t>
            </a:r>
            <a:endParaRPr lang="es-ES" b="1" u="sng" dirty="0">
              <a:solidFill>
                <a:srgbClr val="003399"/>
              </a:solidFill>
              <a:effectLst/>
            </a:endParaRPr>
          </a:p>
          <a:p>
            <a:pPr marL="857250" lvl="1" indent="-457200" algn="l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tx1"/>
                </a:solidFill>
                <a:effectLst/>
              </a:rPr>
              <a:t>Cuando </a:t>
            </a:r>
            <a:r>
              <a:rPr lang="es-ES" dirty="0">
                <a:solidFill>
                  <a:schemeClr val="tx1"/>
                </a:solidFill>
                <a:effectLst/>
              </a:rPr>
              <a:t>el </a:t>
            </a:r>
            <a:r>
              <a:rPr lang="es-ES" b="1" dirty="0">
                <a:solidFill>
                  <a:srgbClr val="008000"/>
                </a:solidFill>
                <a:effectLst/>
              </a:rPr>
              <a:t>ORGANIZADOR</a:t>
            </a:r>
            <a:r>
              <a:rPr lang="es-ES" dirty="0">
                <a:solidFill>
                  <a:schemeClr val="tx1"/>
                </a:solidFill>
                <a:effectLst/>
              </a:rPr>
              <a:t> (Organización) percibe que demasiada presión está amontonada sobre pocas personas, </a:t>
            </a:r>
            <a:r>
              <a:rPr lang="es-ES" dirty="0" smtClean="0">
                <a:solidFill>
                  <a:schemeClr val="tx1"/>
                </a:solidFill>
                <a:effectLst/>
              </a:rPr>
              <a:t/>
            </a:r>
            <a:br>
              <a:rPr lang="es-ES" dirty="0" smtClean="0">
                <a:solidFill>
                  <a:schemeClr val="tx1"/>
                </a:solidFill>
                <a:effectLst/>
              </a:rPr>
            </a:br>
            <a:r>
              <a:rPr lang="es-ES" dirty="0" smtClean="0">
                <a:solidFill>
                  <a:schemeClr val="tx1"/>
                </a:solidFill>
                <a:effectLst/>
              </a:rPr>
              <a:t>él </a:t>
            </a:r>
            <a:r>
              <a:rPr lang="es-ES" dirty="0">
                <a:solidFill>
                  <a:schemeClr val="tx1"/>
                </a:solidFill>
                <a:effectLst/>
              </a:rPr>
              <a:t>delegará las cargas a otras personas </a:t>
            </a:r>
            <a:r>
              <a:rPr lang="es-ES" dirty="0" smtClean="0">
                <a:solidFill>
                  <a:schemeClr val="tx1"/>
                </a:solidFill>
                <a:effectLst/>
              </a:rPr>
              <a:t/>
            </a:r>
            <a:br>
              <a:rPr lang="es-ES" dirty="0" smtClean="0">
                <a:solidFill>
                  <a:schemeClr val="tx1"/>
                </a:solidFill>
                <a:effectLst/>
              </a:rPr>
            </a:br>
            <a:r>
              <a:rPr lang="es-ES" dirty="0" smtClean="0">
                <a:solidFill>
                  <a:schemeClr val="tx1"/>
                </a:solidFill>
                <a:effectLst/>
              </a:rPr>
              <a:t>para </a:t>
            </a:r>
            <a:r>
              <a:rPr lang="es-ES" dirty="0">
                <a:solidFill>
                  <a:schemeClr val="tx1"/>
                </a:solidFill>
                <a:effectLst/>
              </a:rPr>
              <a:t>evitar consecuencias serias. </a:t>
            </a:r>
          </a:p>
          <a:p>
            <a:pPr marL="514350" lvl="0" indent="-514350" algn="l">
              <a:buFont typeface="+mj-lt"/>
              <a:buAutoNum type="arabicPeriod" startAt="6"/>
            </a:pPr>
            <a:endParaRPr lang="es-ES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0040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y El Cuerpo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534400" cy="5059363"/>
          </a:xfrm>
        </p:spPr>
        <p:txBody>
          <a:bodyPr/>
          <a:lstStyle/>
          <a:p>
            <a:pPr marL="514350" lvl="0" indent="-514350" algn="l">
              <a:buFont typeface="+mj-lt"/>
              <a:buAutoNum type="arabicPeriod" startAt="7"/>
            </a:pPr>
            <a:r>
              <a:rPr lang="es-ES" b="1" u="sng" dirty="0" smtClean="0">
                <a:solidFill>
                  <a:srgbClr val="003399"/>
                </a:solidFill>
                <a:effectLst/>
              </a:rPr>
              <a:t>Dolor</a:t>
            </a:r>
            <a:endParaRPr lang="es-ES" b="1" u="sng" dirty="0">
              <a:solidFill>
                <a:srgbClr val="003399"/>
              </a:solidFill>
              <a:effectLst/>
            </a:endParaRPr>
          </a:p>
          <a:p>
            <a:pPr marL="857250" lvl="1" indent="-457200" algn="l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tx1"/>
                </a:solidFill>
                <a:effectLst/>
              </a:rPr>
              <a:t>Estos </a:t>
            </a:r>
            <a:r>
              <a:rPr lang="es-ES" dirty="0">
                <a:solidFill>
                  <a:schemeClr val="tx1"/>
                </a:solidFill>
                <a:effectLst/>
              </a:rPr>
              <a:t>sensores avisan al cerebro cuando </a:t>
            </a:r>
            <a:r>
              <a:rPr lang="es-ES" u="sng" dirty="0">
                <a:solidFill>
                  <a:srgbClr val="003399"/>
                </a:solidFill>
                <a:effectLst/>
              </a:rPr>
              <a:t>daño</a:t>
            </a:r>
            <a:r>
              <a:rPr lang="es-ES" dirty="0">
                <a:solidFill>
                  <a:schemeClr val="tx1"/>
                </a:solidFill>
                <a:effectLst/>
              </a:rPr>
              <a:t> está ocurriendo dentro del cuerpo.  Es interesante que otros sensores puedan ser adaptados o ignorados, pero no es así con este sensor.  </a:t>
            </a:r>
            <a:endParaRPr lang="es-ES" dirty="0" smtClean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7345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y El Cuerpo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534400" cy="5059363"/>
          </a:xfrm>
        </p:spPr>
        <p:txBody>
          <a:bodyPr/>
          <a:lstStyle/>
          <a:p>
            <a:pPr marL="514350" lvl="0" indent="-514350" algn="l">
              <a:buFont typeface="+mj-lt"/>
              <a:buAutoNum type="arabicPeriod" startAt="7"/>
            </a:pPr>
            <a:r>
              <a:rPr lang="es-ES" b="1" u="sng" dirty="0" smtClean="0">
                <a:solidFill>
                  <a:srgbClr val="003399"/>
                </a:solidFill>
                <a:effectLst/>
              </a:rPr>
              <a:t>Dolor</a:t>
            </a:r>
            <a:endParaRPr lang="es-ES" b="1" u="sng" dirty="0">
              <a:solidFill>
                <a:srgbClr val="003399"/>
              </a:solidFill>
              <a:effectLst/>
            </a:endParaRPr>
          </a:p>
          <a:p>
            <a:pPr marL="857250" lvl="1" indent="-457200" algn="l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tx1"/>
                </a:solidFill>
                <a:effectLst/>
              </a:rPr>
              <a:t>El </a:t>
            </a:r>
            <a:r>
              <a:rPr lang="es-ES" b="1" dirty="0">
                <a:solidFill>
                  <a:srgbClr val="008000"/>
                </a:solidFill>
                <a:effectLst/>
              </a:rPr>
              <a:t>MISERICORDIOSO</a:t>
            </a:r>
            <a:r>
              <a:rPr lang="es-ES" dirty="0">
                <a:solidFill>
                  <a:srgbClr val="008000"/>
                </a:solidFill>
                <a:effectLst/>
              </a:rPr>
              <a:t> </a:t>
            </a:r>
            <a:r>
              <a:rPr lang="es-ES" dirty="0">
                <a:solidFill>
                  <a:schemeClr val="tx1"/>
                </a:solidFill>
                <a:effectLst/>
              </a:rPr>
              <a:t>(Misericordia) sentirá el dolor de otras personas y no va a poder descansar hasta que lo que está causando el dolor es quitado.</a:t>
            </a:r>
          </a:p>
        </p:txBody>
      </p:sp>
    </p:spTree>
    <p:extLst>
      <p:ext uri="{BB962C8B-B14F-4D97-AF65-F5344CB8AC3E}">
        <p14:creationId xmlns:p14="http://schemas.microsoft.com/office/powerpoint/2010/main" val="372423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y El Cuerpo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382000" cy="5059363"/>
          </a:xfrm>
        </p:spPr>
        <p:txBody>
          <a:bodyPr/>
          <a:lstStyle/>
          <a:p>
            <a:r>
              <a:rPr lang="es-ES_tradnl" dirty="0">
                <a:solidFill>
                  <a:srgbClr val="003399"/>
                </a:solidFill>
                <a:effectLst/>
              </a:rPr>
              <a:t>Porque Cada Creyente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/>
            </a:r>
            <a:br>
              <a:rPr lang="es-ES_tradnl" dirty="0" smtClean="0">
                <a:solidFill>
                  <a:srgbClr val="003399"/>
                </a:solidFill>
                <a:effectLst/>
              </a:rPr>
            </a:br>
            <a:r>
              <a:rPr lang="es-ES_tradnl" dirty="0" smtClean="0">
                <a:solidFill>
                  <a:srgbClr val="003399"/>
                </a:solidFill>
                <a:effectLst/>
              </a:rPr>
              <a:t>Tiene </a:t>
            </a:r>
            <a:r>
              <a:rPr lang="es-ES_tradnl" dirty="0">
                <a:solidFill>
                  <a:srgbClr val="003399"/>
                </a:solidFill>
                <a:effectLst/>
              </a:rPr>
              <a:t>Que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>Saber Cómo </a:t>
            </a:r>
            <a:r>
              <a:rPr lang="es-ES_tradnl" dirty="0">
                <a:solidFill>
                  <a:srgbClr val="003399"/>
                </a:solidFill>
                <a:effectLst/>
              </a:rPr>
              <a:t>Ejercer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/>
            </a:r>
            <a:br>
              <a:rPr lang="es-ES_tradnl" dirty="0" smtClean="0">
                <a:solidFill>
                  <a:srgbClr val="003399"/>
                </a:solidFill>
                <a:effectLst/>
              </a:rPr>
            </a:br>
            <a:r>
              <a:rPr lang="es-ES_tradnl" dirty="0" smtClean="0">
                <a:solidFill>
                  <a:srgbClr val="003399"/>
                </a:solidFill>
                <a:effectLst/>
              </a:rPr>
              <a:t>Todo </a:t>
            </a:r>
            <a:r>
              <a:rPr lang="es-ES_tradnl" dirty="0">
                <a:solidFill>
                  <a:srgbClr val="003399"/>
                </a:solidFill>
                <a:effectLst/>
              </a:rPr>
              <a:t>Los Dones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>Espirituales</a:t>
            </a:r>
            <a:endParaRPr lang="en-US" dirty="0">
              <a:solidFill>
                <a:srgbClr val="003399"/>
              </a:solidFill>
              <a:effectLst/>
            </a:endParaRPr>
          </a:p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es-ES_tradnl" dirty="0">
                <a:effectLst/>
              </a:rPr>
              <a:t>En la emoción inicial del descubrimiento de su don espiritual, a veces se concluye incorrectamente que no puede ejercer los otros dones.  </a:t>
            </a:r>
            <a:endParaRPr lang="es-ES_tradnl" dirty="0" smtClean="0">
              <a:effectLst/>
            </a:endParaRPr>
          </a:p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es-ES_tradnl" dirty="0" smtClean="0">
                <a:effectLst/>
              </a:rPr>
              <a:t>La </a:t>
            </a:r>
            <a:r>
              <a:rPr lang="es-ES_tradnl" dirty="0">
                <a:effectLst/>
              </a:rPr>
              <a:t>última expresión de cada don espiritual </a:t>
            </a:r>
            <a:r>
              <a:rPr lang="es-ES_tradnl" dirty="0" smtClean="0">
                <a:effectLst/>
              </a:rPr>
              <a:t/>
            </a:r>
            <a:br>
              <a:rPr lang="es-ES_tradnl" dirty="0" smtClean="0">
                <a:effectLst/>
              </a:rPr>
            </a:br>
            <a:r>
              <a:rPr lang="es-ES_tradnl" dirty="0" smtClean="0">
                <a:effectLst/>
              </a:rPr>
              <a:t>              es </a:t>
            </a:r>
            <a:r>
              <a:rPr lang="es-ES_tradnl" dirty="0">
                <a:effectLst/>
              </a:rPr>
              <a:t>expresada en </a:t>
            </a:r>
            <a:r>
              <a:rPr lang="es-ES_tradnl" b="1" u="sng" dirty="0">
                <a:solidFill>
                  <a:srgbClr val="003399"/>
                </a:solidFill>
                <a:effectLst/>
              </a:rPr>
              <a:t>Cristo</a:t>
            </a:r>
            <a:r>
              <a:rPr lang="es-ES_tradnl" dirty="0">
                <a:solidFill>
                  <a:srgbClr val="003399"/>
                </a:solidFill>
                <a:effectLst/>
              </a:rPr>
              <a:t>.  </a:t>
            </a:r>
            <a:endParaRPr lang="es-ES_tradnl" dirty="0" smtClean="0">
              <a:solidFill>
                <a:srgbClr val="003399"/>
              </a:solidFill>
              <a:effectLst/>
            </a:endParaRPr>
          </a:p>
          <a:p>
            <a:pPr marL="457200" indent="-457200" algn="l">
              <a:buFont typeface="Wingdings" panose="05000000000000000000" pitchFamily="2" charset="2"/>
              <a:buChar char="ü"/>
            </a:pPr>
            <a:endParaRPr lang="es-ES_tradnl" dirty="0">
              <a:effectLst/>
            </a:endParaRPr>
          </a:p>
          <a:p>
            <a:pPr marL="457200" indent="-457200" algn="l">
              <a:buFont typeface="Wingdings" panose="05000000000000000000" pitchFamily="2" charset="2"/>
              <a:buChar char="ü"/>
            </a:pPr>
            <a:endParaRPr lang="es-ES_tradnl" dirty="0" smtClean="0">
              <a:effectLst/>
            </a:endParaRPr>
          </a:p>
          <a:p>
            <a:pPr marL="457200" indent="-457200" algn="l">
              <a:buFont typeface="Wingdings" panose="05000000000000000000" pitchFamily="2" charset="2"/>
              <a:buChar char="ü"/>
            </a:pPr>
            <a:endParaRPr lang="es-ES_tradnl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08986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y El Cuerpo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382000" cy="5059363"/>
          </a:xfrm>
        </p:spPr>
        <p:txBody>
          <a:bodyPr/>
          <a:lstStyle/>
          <a:p>
            <a:r>
              <a:rPr lang="es-ES_tradnl" dirty="0">
                <a:solidFill>
                  <a:srgbClr val="003399"/>
                </a:solidFill>
                <a:effectLst/>
              </a:rPr>
              <a:t>Porque Cada Creyente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/>
            </a:r>
            <a:br>
              <a:rPr lang="es-ES_tradnl" dirty="0" smtClean="0">
                <a:solidFill>
                  <a:srgbClr val="003399"/>
                </a:solidFill>
                <a:effectLst/>
              </a:rPr>
            </a:br>
            <a:r>
              <a:rPr lang="es-ES_tradnl" dirty="0" smtClean="0">
                <a:solidFill>
                  <a:srgbClr val="003399"/>
                </a:solidFill>
                <a:effectLst/>
              </a:rPr>
              <a:t>Tiene </a:t>
            </a:r>
            <a:r>
              <a:rPr lang="es-ES_tradnl" dirty="0">
                <a:solidFill>
                  <a:srgbClr val="003399"/>
                </a:solidFill>
                <a:effectLst/>
              </a:rPr>
              <a:t>Que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>Saber Cómo </a:t>
            </a:r>
            <a:r>
              <a:rPr lang="es-ES_tradnl" dirty="0">
                <a:solidFill>
                  <a:srgbClr val="003399"/>
                </a:solidFill>
                <a:effectLst/>
              </a:rPr>
              <a:t>Ejercer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/>
            </a:r>
            <a:br>
              <a:rPr lang="es-ES_tradnl" dirty="0" smtClean="0">
                <a:solidFill>
                  <a:srgbClr val="003399"/>
                </a:solidFill>
                <a:effectLst/>
              </a:rPr>
            </a:br>
            <a:r>
              <a:rPr lang="es-ES_tradnl" dirty="0" smtClean="0">
                <a:solidFill>
                  <a:srgbClr val="003399"/>
                </a:solidFill>
                <a:effectLst/>
              </a:rPr>
              <a:t>Todo </a:t>
            </a:r>
            <a:r>
              <a:rPr lang="es-ES_tradnl" dirty="0">
                <a:solidFill>
                  <a:srgbClr val="003399"/>
                </a:solidFill>
                <a:effectLst/>
              </a:rPr>
              <a:t>Los Dones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>Espirituales</a:t>
            </a:r>
            <a:endParaRPr lang="en-US" dirty="0">
              <a:solidFill>
                <a:srgbClr val="003399"/>
              </a:solidFill>
              <a:effectLst/>
            </a:endParaRPr>
          </a:p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es-ES_tradnl" dirty="0" smtClean="0">
                <a:effectLst/>
              </a:rPr>
              <a:t>Lo </a:t>
            </a:r>
            <a:r>
              <a:rPr lang="es-ES_tradnl" dirty="0">
                <a:effectLst/>
              </a:rPr>
              <a:t>más que lleguemos a ser semejante a Él, lo más expresaremos cada don espiritual en una manera balanceada.  </a:t>
            </a:r>
            <a:endParaRPr lang="es-ES_tradnl" dirty="0" smtClean="0">
              <a:effectLst/>
            </a:endParaRPr>
          </a:p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es-ES_tradnl" dirty="0" smtClean="0">
                <a:effectLst/>
              </a:rPr>
              <a:t>Aun </a:t>
            </a:r>
            <a:r>
              <a:rPr lang="es-ES_tradnl" dirty="0">
                <a:effectLst/>
              </a:rPr>
              <a:t>así, estaremos utilizando todo los dones a través de </a:t>
            </a:r>
            <a:r>
              <a:rPr lang="es-ES_tradnl" b="1" u="sng" dirty="0">
                <a:solidFill>
                  <a:srgbClr val="003399"/>
                </a:solidFill>
                <a:effectLst/>
              </a:rPr>
              <a:t>una sola motivación</a:t>
            </a:r>
            <a:r>
              <a:rPr lang="es-ES_tradnl" dirty="0">
                <a:solidFill>
                  <a:srgbClr val="003399"/>
                </a:solidFill>
                <a:effectLst/>
              </a:rPr>
              <a:t>.</a:t>
            </a:r>
            <a:endParaRPr lang="en-US" dirty="0">
              <a:solidFill>
                <a:srgbClr val="003399"/>
              </a:solidFill>
              <a:effectLst/>
            </a:endParaRPr>
          </a:p>
          <a:p>
            <a:r>
              <a:rPr lang="es-ES_tradnl" dirty="0">
                <a:effectLst/>
              </a:rPr>
              <a:t> 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4854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y El Cuerpo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382000" cy="5059363"/>
          </a:xfrm>
        </p:spPr>
        <p:txBody>
          <a:bodyPr/>
          <a:lstStyle/>
          <a:p>
            <a:r>
              <a:rPr lang="es-ES_tradnl" dirty="0">
                <a:solidFill>
                  <a:srgbClr val="003399"/>
                </a:solidFill>
                <a:effectLst/>
              </a:rPr>
              <a:t>Porque Cada Creyente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/>
            </a:r>
            <a:br>
              <a:rPr lang="es-ES_tradnl" dirty="0" smtClean="0">
                <a:solidFill>
                  <a:srgbClr val="003399"/>
                </a:solidFill>
                <a:effectLst/>
              </a:rPr>
            </a:br>
            <a:r>
              <a:rPr lang="es-ES_tradnl" dirty="0" smtClean="0">
                <a:solidFill>
                  <a:srgbClr val="003399"/>
                </a:solidFill>
                <a:effectLst/>
              </a:rPr>
              <a:t>Tiene </a:t>
            </a:r>
            <a:r>
              <a:rPr lang="es-ES_tradnl" dirty="0">
                <a:solidFill>
                  <a:srgbClr val="003399"/>
                </a:solidFill>
                <a:effectLst/>
              </a:rPr>
              <a:t>Que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>Saber Cómo </a:t>
            </a:r>
            <a:r>
              <a:rPr lang="es-ES_tradnl" dirty="0">
                <a:solidFill>
                  <a:srgbClr val="003399"/>
                </a:solidFill>
                <a:effectLst/>
              </a:rPr>
              <a:t>Ejercer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/>
            </a:r>
            <a:br>
              <a:rPr lang="es-ES_tradnl" dirty="0" smtClean="0">
                <a:solidFill>
                  <a:srgbClr val="003399"/>
                </a:solidFill>
                <a:effectLst/>
              </a:rPr>
            </a:br>
            <a:r>
              <a:rPr lang="es-ES_tradnl" dirty="0" smtClean="0">
                <a:solidFill>
                  <a:srgbClr val="003399"/>
                </a:solidFill>
                <a:effectLst/>
              </a:rPr>
              <a:t>Todo </a:t>
            </a:r>
            <a:r>
              <a:rPr lang="es-ES_tradnl" dirty="0">
                <a:solidFill>
                  <a:srgbClr val="003399"/>
                </a:solidFill>
                <a:effectLst/>
              </a:rPr>
              <a:t>Los Dones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>Espirituales</a:t>
            </a:r>
            <a:endParaRPr lang="en-US" dirty="0">
              <a:solidFill>
                <a:srgbClr val="003399"/>
              </a:solidFill>
              <a:effectLst/>
            </a:endParaRPr>
          </a:p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es-ES_tradnl" dirty="0" smtClean="0">
                <a:effectLst/>
              </a:rPr>
              <a:t>Es </a:t>
            </a:r>
            <a:r>
              <a:rPr lang="es-ES_tradnl" dirty="0">
                <a:effectLst/>
              </a:rPr>
              <a:t>solamente cuando aprendemos las especialidades de los otros seis dones que podremos utilizar nuestro don espiritual </a:t>
            </a:r>
            <a:r>
              <a:rPr lang="es-ES_tradnl" b="1" u="sng" dirty="0">
                <a:solidFill>
                  <a:srgbClr val="003399"/>
                </a:solidFill>
                <a:effectLst/>
              </a:rPr>
              <a:t>eficazmente</a:t>
            </a:r>
            <a:r>
              <a:rPr lang="es-ES_tradnl" dirty="0">
                <a:solidFill>
                  <a:srgbClr val="003399"/>
                </a:solidFill>
                <a:effectLst/>
              </a:rPr>
              <a:t>. </a:t>
            </a:r>
            <a:endParaRPr lang="en-US" dirty="0">
              <a:solidFill>
                <a:srgbClr val="003399"/>
              </a:solidFill>
              <a:effectLst/>
            </a:endParaRPr>
          </a:p>
          <a:p>
            <a:pPr marL="0" indent="0" algn="l"/>
            <a:endParaRPr lang="es-ES_tradnl" dirty="0" smtClean="0">
              <a:solidFill>
                <a:srgbClr val="003399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17158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y El Cuerpo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382000" cy="5059363"/>
          </a:xfrm>
        </p:spPr>
        <p:txBody>
          <a:bodyPr/>
          <a:lstStyle/>
          <a:p>
            <a:r>
              <a:rPr lang="es-ES_tradnl" dirty="0">
                <a:solidFill>
                  <a:srgbClr val="003399"/>
                </a:solidFill>
                <a:effectLst/>
              </a:rPr>
              <a:t>Porque Cada Creyente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/>
            </a:r>
            <a:br>
              <a:rPr lang="es-ES_tradnl" dirty="0" smtClean="0">
                <a:solidFill>
                  <a:srgbClr val="003399"/>
                </a:solidFill>
                <a:effectLst/>
              </a:rPr>
            </a:br>
            <a:r>
              <a:rPr lang="es-ES_tradnl" dirty="0" smtClean="0">
                <a:solidFill>
                  <a:srgbClr val="003399"/>
                </a:solidFill>
                <a:effectLst/>
              </a:rPr>
              <a:t>Tiene </a:t>
            </a:r>
            <a:r>
              <a:rPr lang="es-ES_tradnl" dirty="0">
                <a:solidFill>
                  <a:srgbClr val="003399"/>
                </a:solidFill>
                <a:effectLst/>
              </a:rPr>
              <a:t>Que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>Saber Cómo </a:t>
            </a:r>
            <a:r>
              <a:rPr lang="es-ES_tradnl" dirty="0">
                <a:solidFill>
                  <a:srgbClr val="003399"/>
                </a:solidFill>
                <a:effectLst/>
              </a:rPr>
              <a:t>Ejercer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/>
            </a:r>
            <a:br>
              <a:rPr lang="es-ES_tradnl" dirty="0" smtClean="0">
                <a:solidFill>
                  <a:srgbClr val="003399"/>
                </a:solidFill>
                <a:effectLst/>
              </a:rPr>
            </a:br>
            <a:r>
              <a:rPr lang="es-ES_tradnl" dirty="0" smtClean="0">
                <a:solidFill>
                  <a:srgbClr val="003399"/>
                </a:solidFill>
                <a:effectLst/>
              </a:rPr>
              <a:t>Todo </a:t>
            </a:r>
            <a:r>
              <a:rPr lang="es-ES_tradnl" dirty="0">
                <a:solidFill>
                  <a:srgbClr val="003399"/>
                </a:solidFill>
                <a:effectLst/>
              </a:rPr>
              <a:t>Los Dones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>Espirituales</a:t>
            </a:r>
            <a:endParaRPr lang="en-US" dirty="0">
              <a:solidFill>
                <a:srgbClr val="003399"/>
              </a:solidFill>
              <a:effectLst/>
            </a:endParaRPr>
          </a:p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es-ES_tradnl" dirty="0" smtClean="0">
                <a:effectLst/>
              </a:rPr>
              <a:t>Cada </a:t>
            </a:r>
            <a:r>
              <a:rPr lang="es-ES_tradnl" dirty="0">
                <a:effectLst/>
              </a:rPr>
              <a:t>creyente es mandado en las Escrituras a cumplir las funciones de todo los siete dones espirituales, a pesar del don espiritual particular que cada cual tiene.</a:t>
            </a:r>
            <a:endParaRPr lang="en-US" dirty="0">
              <a:effectLst/>
            </a:endParaRPr>
          </a:p>
          <a:p>
            <a:pPr algn="l"/>
            <a:endParaRPr lang="es-ES_tradnl" dirty="0" smtClean="0">
              <a:solidFill>
                <a:srgbClr val="003399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662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1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y El Cuerpo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382000" cy="5059363"/>
          </a:xfrm>
        </p:spPr>
        <p:txBody>
          <a:bodyPr/>
          <a:lstStyle/>
          <a:p>
            <a:r>
              <a:rPr lang="es-ES_tradnl" dirty="0">
                <a:solidFill>
                  <a:srgbClr val="003399"/>
                </a:solidFill>
                <a:effectLst/>
              </a:rPr>
              <a:t>Porque Cada Creyente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/>
            </a:r>
            <a:br>
              <a:rPr lang="es-ES_tradnl" dirty="0" smtClean="0">
                <a:solidFill>
                  <a:srgbClr val="003399"/>
                </a:solidFill>
                <a:effectLst/>
              </a:rPr>
            </a:br>
            <a:r>
              <a:rPr lang="es-ES_tradnl" dirty="0" smtClean="0">
                <a:solidFill>
                  <a:srgbClr val="003399"/>
                </a:solidFill>
                <a:effectLst/>
              </a:rPr>
              <a:t>Tiene </a:t>
            </a:r>
            <a:r>
              <a:rPr lang="es-ES_tradnl" dirty="0">
                <a:solidFill>
                  <a:srgbClr val="003399"/>
                </a:solidFill>
                <a:effectLst/>
              </a:rPr>
              <a:t>Que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>Saber Cómo </a:t>
            </a:r>
            <a:r>
              <a:rPr lang="es-ES_tradnl" dirty="0">
                <a:solidFill>
                  <a:srgbClr val="003399"/>
                </a:solidFill>
                <a:effectLst/>
              </a:rPr>
              <a:t>Ejercer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/>
            </a:r>
            <a:br>
              <a:rPr lang="es-ES_tradnl" dirty="0" smtClean="0">
                <a:solidFill>
                  <a:srgbClr val="003399"/>
                </a:solidFill>
                <a:effectLst/>
              </a:rPr>
            </a:br>
            <a:r>
              <a:rPr lang="es-ES_tradnl" dirty="0" smtClean="0">
                <a:solidFill>
                  <a:srgbClr val="003399"/>
                </a:solidFill>
                <a:effectLst/>
              </a:rPr>
              <a:t>Todo </a:t>
            </a:r>
            <a:r>
              <a:rPr lang="es-ES_tradnl" dirty="0">
                <a:solidFill>
                  <a:srgbClr val="003399"/>
                </a:solidFill>
                <a:effectLst/>
              </a:rPr>
              <a:t>Los Dones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>Espirituales</a:t>
            </a:r>
            <a:endParaRPr lang="en-US" dirty="0">
              <a:solidFill>
                <a:srgbClr val="003399"/>
              </a:solidFill>
              <a:effectLst/>
            </a:endParaRPr>
          </a:p>
          <a:p>
            <a:pPr marL="514350" lvl="0" indent="-514350" algn="l">
              <a:buFont typeface="+mj-lt"/>
              <a:buAutoNum type="arabicPeriod"/>
            </a:pPr>
            <a:r>
              <a:rPr lang="es-ES_tradnl" b="1" u="sng" dirty="0">
                <a:solidFill>
                  <a:srgbClr val="008000"/>
                </a:solidFill>
                <a:effectLst/>
              </a:rPr>
              <a:t>Profecía</a:t>
            </a:r>
            <a:endParaRPr lang="en-US" b="1" u="sng" dirty="0">
              <a:solidFill>
                <a:srgbClr val="008000"/>
              </a:solidFill>
              <a:effectLst/>
            </a:endParaRPr>
          </a:p>
          <a:p>
            <a:pPr marL="920750" lvl="1" indent="-457200" algn="l">
              <a:buFont typeface="Wingdings" panose="05000000000000000000" pitchFamily="2" charset="2"/>
              <a:buChar char="ü"/>
            </a:pPr>
            <a:r>
              <a:rPr lang="es-ES_tradnl" u="sng" dirty="0" smtClean="0">
                <a:solidFill>
                  <a:srgbClr val="003399"/>
                </a:solidFill>
                <a:effectLst/>
              </a:rPr>
              <a:t>1 </a:t>
            </a:r>
            <a:r>
              <a:rPr lang="es-ES_tradnl" u="sng" dirty="0">
                <a:solidFill>
                  <a:srgbClr val="003399"/>
                </a:solidFill>
                <a:effectLst/>
              </a:rPr>
              <a:t>Corintios 14:1</a:t>
            </a:r>
            <a:r>
              <a:rPr lang="es-ES_tradnl" u="sng" dirty="0" smtClean="0">
                <a:solidFill>
                  <a:srgbClr val="003399"/>
                </a:solidFill>
                <a:effectLst/>
              </a:rPr>
              <a:t>, 3</a:t>
            </a:r>
            <a:endParaRPr lang="en-US" dirty="0">
              <a:solidFill>
                <a:srgbClr val="003399"/>
              </a:solidFill>
              <a:effectLst/>
            </a:endParaRPr>
          </a:p>
          <a:p>
            <a:pPr marL="920750" lvl="1" indent="-457200" algn="l">
              <a:buFont typeface="Wingdings" panose="05000000000000000000" pitchFamily="2" charset="2"/>
              <a:buChar char="ü"/>
            </a:pPr>
            <a:r>
              <a:rPr lang="es-ES_tradnl" dirty="0">
                <a:effectLst/>
              </a:rPr>
              <a:t>2 Timoteo 4:2</a:t>
            </a:r>
            <a:endParaRPr lang="en-US" dirty="0">
              <a:effectLst/>
            </a:endParaRPr>
          </a:p>
          <a:p>
            <a:pPr marL="457200" indent="-457200" algn="l">
              <a:buFont typeface="Wingdings" panose="05000000000000000000" pitchFamily="2" charset="2"/>
              <a:buChar char="ü"/>
            </a:pPr>
            <a:endParaRPr lang="es-ES_tradnl" dirty="0" smtClean="0">
              <a:solidFill>
                <a:srgbClr val="003399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90582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y El Cuerpo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382000" cy="5059363"/>
          </a:xfrm>
        </p:spPr>
        <p:txBody>
          <a:bodyPr/>
          <a:lstStyle/>
          <a:p>
            <a:r>
              <a:rPr lang="es-ES_tradnl" dirty="0">
                <a:solidFill>
                  <a:srgbClr val="003399"/>
                </a:solidFill>
                <a:effectLst/>
              </a:rPr>
              <a:t>Porque Cada Creyente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/>
            </a:r>
            <a:br>
              <a:rPr lang="es-ES_tradnl" dirty="0" smtClean="0">
                <a:solidFill>
                  <a:srgbClr val="003399"/>
                </a:solidFill>
                <a:effectLst/>
              </a:rPr>
            </a:br>
            <a:r>
              <a:rPr lang="es-ES_tradnl" dirty="0" smtClean="0">
                <a:solidFill>
                  <a:srgbClr val="003399"/>
                </a:solidFill>
                <a:effectLst/>
              </a:rPr>
              <a:t>Tiene </a:t>
            </a:r>
            <a:r>
              <a:rPr lang="es-ES_tradnl" dirty="0">
                <a:solidFill>
                  <a:srgbClr val="003399"/>
                </a:solidFill>
                <a:effectLst/>
              </a:rPr>
              <a:t>Que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>Saber Cómo </a:t>
            </a:r>
            <a:r>
              <a:rPr lang="es-ES_tradnl" dirty="0">
                <a:solidFill>
                  <a:srgbClr val="003399"/>
                </a:solidFill>
                <a:effectLst/>
              </a:rPr>
              <a:t>Ejercer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/>
            </a:r>
            <a:br>
              <a:rPr lang="es-ES_tradnl" dirty="0" smtClean="0">
                <a:solidFill>
                  <a:srgbClr val="003399"/>
                </a:solidFill>
                <a:effectLst/>
              </a:rPr>
            </a:br>
            <a:r>
              <a:rPr lang="es-ES_tradnl" dirty="0" smtClean="0">
                <a:solidFill>
                  <a:srgbClr val="003399"/>
                </a:solidFill>
                <a:effectLst/>
              </a:rPr>
              <a:t>Todo </a:t>
            </a:r>
            <a:r>
              <a:rPr lang="es-ES_tradnl" dirty="0">
                <a:solidFill>
                  <a:srgbClr val="003399"/>
                </a:solidFill>
                <a:effectLst/>
              </a:rPr>
              <a:t>Los Dones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>Espirituales</a:t>
            </a:r>
            <a:endParaRPr lang="en-US" dirty="0">
              <a:solidFill>
                <a:srgbClr val="003399"/>
              </a:solidFill>
              <a:effectLst/>
            </a:endParaRPr>
          </a:p>
          <a:p>
            <a:pPr marL="514350" lvl="0" indent="-514350" algn="l">
              <a:buFont typeface="+mj-lt"/>
              <a:buAutoNum type="arabicPeriod" startAt="2"/>
            </a:pPr>
            <a:r>
              <a:rPr lang="es-ES_tradnl" b="1" u="sng" dirty="0" smtClean="0">
                <a:solidFill>
                  <a:srgbClr val="008000"/>
                </a:solidFill>
                <a:effectLst/>
              </a:rPr>
              <a:t>Servicio</a:t>
            </a:r>
            <a:endParaRPr lang="es-ES_tradnl" b="1" u="sng" dirty="0">
              <a:solidFill>
                <a:srgbClr val="008000"/>
              </a:solidFill>
              <a:effectLst/>
            </a:endParaRPr>
          </a:p>
          <a:p>
            <a:pPr marL="914400" lvl="1" indent="-457200" algn="l">
              <a:buFont typeface="Wingdings" panose="05000000000000000000" pitchFamily="2" charset="2"/>
              <a:buChar char="ü"/>
            </a:pPr>
            <a:r>
              <a:rPr lang="es-ES_tradnl" dirty="0" smtClean="0">
                <a:solidFill>
                  <a:schemeClr val="tx1"/>
                </a:solidFill>
                <a:effectLst/>
              </a:rPr>
              <a:t>Gálatas </a:t>
            </a:r>
            <a:r>
              <a:rPr lang="es-ES_tradnl" dirty="0">
                <a:solidFill>
                  <a:schemeClr val="tx1"/>
                </a:solidFill>
                <a:effectLst/>
              </a:rPr>
              <a:t>5:13</a:t>
            </a:r>
          </a:p>
          <a:p>
            <a:pPr marL="914400" lvl="1" indent="-457200" algn="l">
              <a:buFont typeface="Wingdings" panose="05000000000000000000" pitchFamily="2" charset="2"/>
              <a:buChar char="ü"/>
            </a:pPr>
            <a:r>
              <a:rPr lang="es-ES_tradnl" u="sng" dirty="0" smtClean="0">
                <a:solidFill>
                  <a:srgbClr val="003399"/>
                </a:solidFill>
                <a:effectLst/>
              </a:rPr>
              <a:t>Mateo </a:t>
            </a:r>
            <a:r>
              <a:rPr lang="es-ES_tradnl" u="sng" dirty="0">
                <a:solidFill>
                  <a:srgbClr val="003399"/>
                </a:solidFill>
                <a:effectLst/>
              </a:rPr>
              <a:t>25:40</a:t>
            </a:r>
          </a:p>
          <a:p>
            <a:pPr marL="914400" lvl="1" indent="-457200" algn="l">
              <a:buFont typeface="Wingdings" panose="05000000000000000000" pitchFamily="2" charset="2"/>
              <a:buChar char="ü"/>
            </a:pPr>
            <a:r>
              <a:rPr lang="es-ES_tradnl" dirty="0" smtClean="0">
                <a:solidFill>
                  <a:schemeClr val="tx1"/>
                </a:solidFill>
                <a:effectLst/>
              </a:rPr>
              <a:t>Colosenses </a:t>
            </a:r>
            <a:r>
              <a:rPr lang="es-ES_tradnl" dirty="0">
                <a:solidFill>
                  <a:schemeClr val="tx1"/>
                </a:solidFill>
                <a:effectLst/>
              </a:rPr>
              <a:t>3:23-24</a:t>
            </a:r>
          </a:p>
          <a:p>
            <a:pPr marL="457200" indent="-457200" algn="l">
              <a:buFont typeface="Wingdings" panose="05000000000000000000" pitchFamily="2" charset="2"/>
              <a:buChar char="ü"/>
            </a:pPr>
            <a:endParaRPr lang="es-ES_tradnl" dirty="0" smtClean="0">
              <a:solidFill>
                <a:srgbClr val="003399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1682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y El Cuerpo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382000" cy="5059363"/>
          </a:xfrm>
        </p:spPr>
        <p:txBody>
          <a:bodyPr/>
          <a:lstStyle/>
          <a:p>
            <a:r>
              <a:rPr lang="es-ES_tradnl" dirty="0">
                <a:solidFill>
                  <a:srgbClr val="003399"/>
                </a:solidFill>
                <a:effectLst/>
              </a:rPr>
              <a:t>Porque Cada Creyente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/>
            </a:r>
            <a:br>
              <a:rPr lang="es-ES_tradnl" dirty="0" smtClean="0">
                <a:solidFill>
                  <a:srgbClr val="003399"/>
                </a:solidFill>
                <a:effectLst/>
              </a:rPr>
            </a:br>
            <a:r>
              <a:rPr lang="es-ES_tradnl" dirty="0" smtClean="0">
                <a:solidFill>
                  <a:srgbClr val="003399"/>
                </a:solidFill>
                <a:effectLst/>
              </a:rPr>
              <a:t>Tiene </a:t>
            </a:r>
            <a:r>
              <a:rPr lang="es-ES_tradnl" dirty="0">
                <a:solidFill>
                  <a:srgbClr val="003399"/>
                </a:solidFill>
                <a:effectLst/>
              </a:rPr>
              <a:t>Que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>Saber Cómo </a:t>
            </a:r>
            <a:r>
              <a:rPr lang="es-ES_tradnl" dirty="0">
                <a:solidFill>
                  <a:srgbClr val="003399"/>
                </a:solidFill>
                <a:effectLst/>
              </a:rPr>
              <a:t>Ejercer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/>
            </a:r>
            <a:br>
              <a:rPr lang="es-ES_tradnl" dirty="0" smtClean="0">
                <a:solidFill>
                  <a:srgbClr val="003399"/>
                </a:solidFill>
                <a:effectLst/>
              </a:rPr>
            </a:br>
            <a:r>
              <a:rPr lang="es-ES_tradnl" dirty="0" smtClean="0">
                <a:solidFill>
                  <a:srgbClr val="003399"/>
                </a:solidFill>
                <a:effectLst/>
              </a:rPr>
              <a:t>Todo </a:t>
            </a:r>
            <a:r>
              <a:rPr lang="es-ES_tradnl" dirty="0">
                <a:solidFill>
                  <a:srgbClr val="003399"/>
                </a:solidFill>
                <a:effectLst/>
              </a:rPr>
              <a:t>Los Dones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>Espirituales</a:t>
            </a:r>
            <a:endParaRPr lang="en-US" dirty="0">
              <a:solidFill>
                <a:srgbClr val="003399"/>
              </a:solidFill>
              <a:effectLst/>
            </a:endParaRPr>
          </a:p>
          <a:p>
            <a:pPr marL="514350" lvl="0" indent="-514350" algn="l">
              <a:buFont typeface="+mj-lt"/>
              <a:buAutoNum type="arabicPeriod" startAt="3"/>
            </a:pPr>
            <a:r>
              <a:rPr lang="es-ES" b="1" u="sng" dirty="0" smtClean="0">
                <a:solidFill>
                  <a:srgbClr val="008000"/>
                </a:solidFill>
                <a:effectLst/>
              </a:rPr>
              <a:t>Enseñanza</a:t>
            </a:r>
            <a:endParaRPr lang="es-ES" b="1" u="sng" dirty="0">
              <a:solidFill>
                <a:srgbClr val="008000"/>
              </a:solidFill>
              <a:effectLst/>
            </a:endParaRPr>
          </a:p>
          <a:p>
            <a:pPr marL="920750" lvl="1" indent="-457200" algn="l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tx1"/>
                </a:solidFill>
                <a:effectLst/>
              </a:rPr>
              <a:t>Colosenses </a:t>
            </a:r>
            <a:r>
              <a:rPr lang="es-ES" dirty="0">
                <a:solidFill>
                  <a:schemeClr val="tx1"/>
                </a:solidFill>
                <a:effectLst/>
              </a:rPr>
              <a:t>3:16</a:t>
            </a:r>
          </a:p>
          <a:p>
            <a:pPr marL="920750" lvl="1" indent="-457200" algn="l">
              <a:buFont typeface="Wingdings" panose="05000000000000000000" pitchFamily="2" charset="2"/>
              <a:buChar char="ü"/>
            </a:pPr>
            <a:r>
              <a:rPr lang="es-ES" u="sng" dirty="0" smtClean="0">
                <a:solidFill>
                  <a:srgbClr val="003399"/>
                </a:solidFill>
                <a:effectLst/>
              </a:rPr>
              <a:t>Mateo </a:t>
            </a:r>
            <a:r>
              <a:rPr lang="es-ES" u="sng" dirty="0">
                <a:solidFill>
                  <a:srgbClr val="003399"/>
                </a:solidFill>
                <a:effectLst/>
              </a:rPr>
              <a:t>28:19-20</a:t>
            </a:r>
          </a:p>
          <a:p>
            <a:pPr marL="457200" indent="-457200" algn="l">
              <a:buFont typeface="Wingdings" panose="05000000000000000000" pitchFamily="2" charset="2"/>
              <a:buChar char="ü"/>
            </a:pPr>
            <a:endParaRPr lang="es-ES_tradnl" dirty="0" smtClean="0">
              <a:solidFill>
                <a:srgbClr val="003399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4496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y El Cuerpo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382000" cy="5059363"/>
          </a:xfrm>
        </p:spPr>
        <p:txBody>
          <a:bodyPr/>
          <a:lstStyle/>
          <a:p>
            <a:r>
              <a:rPr lang="es-ES_tradnl" dirty="0">
                <a:solidFill>
                  <a:srgbClr val="003399"/>
                </a:solidFill>
                <a:effectLst/>
              </a:rPr>
              <a:t>Porque Cada Creyente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/>
            </a:r>
            <a:br>
              <a:rPr lang="es-ES_tradnl" dirty="0" smtClean="0">
                <a:solidFill>
                  <a:srgbClr val="003399"/>
                </a:solidFill>
                <a:effectLst/>
              </a:rPr>
            </a:br>
            <a:r>
              <a:rPr lang="es-ES_tradnl" dirty="0" smtClean="0">
                <a:solidFill>
                  <a:srgbClr val="003399"/>
                </a:solidFill>
                <a:effectLst/>
              </a:rPr>
              <a:t>Tiene </a:t>
            </a:r>
            <a:r>
              <a:rPr lang="es-ES_tradnl" dirty="0">
                <a:solidFill>
                  <a:srgbClr val="003399"/>
                </a:solidFill>
                <a:effectLst/>
              </a:rPr>
              <a:t>Que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>Saber Cómo </a:t>
            </a:r>
            <a:r>
              <a:rPr lang="es-ES_tradnl" dirty="0">
                <a:solidFill>
                  <a:srgbClr val="003399"/>
                </a:solidFill>
                <a:effectLst/>
              </a:rPr>
              <a:t>Ejercer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/>
            </a:r>
            <a:br>
              <a:rPr lang="es-ES_tradnl" dirty="0" smtClean="0">
                <a:solidFill>
                  <a:srgbClr val="003399"/>
                </a:solidFill>
                <a:effectLst/>
              </a:rPr>
            </a:br>
            <a:r>
              <a:rPr lang="es-ES_tradnl" dirty="0" smtClean="0">
                <a:solidFill>
                  <a:srgbClr val="003399"/>
                </a:solidFill>
                <a:effectLst/>
              </a:rPr>
              <a:t>Todo </a:t>
            </a:r>
            <a:r>
              <a:rPr lang="es-ES_tradnl" dirty="0">
                <a:solidFill>
                  <a:srgbClr val="003399"/>
                </a:solidFill>
                <a:effectLst/>
              </a:rPr>
              <a:t>Los Dones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>Espirituales</a:t>
            </a:r>
            <a:endParaRPr lang="en-US" dirty="0">
              <a:solidFill>
                <a:srgbClr val="003399"/>
              </a:solidFill>
              <a:effectLst/>
            </a:endParaRPr>
          </a:p>
          <a:p>
            <a:pPr marL="514350" lvl="0" indent="-514350" algn="l">
              <a:buFont typeface="+mj-lt"/>
              <a:buAutoNum type="arabicPeriod" startAt="4"/>
            </a:pPr>
            <a:r>
              <a:rPr lang="es-ES" b="1" u="sng" dirty="0" smtClean="0">
                <a:solidFill>
                  <a:srgbClr val="008000"/>
                </a:solidFill>
                <a:effectLst/>
              </a:rPr>
              <a:t>Exhortación</a:t>
            </a:r>
            <a:endParaRPr lang="es-ES" b="1" u="sng" dirty="0">
              <a:solidFill>
                <a:srgbClr val="008000"/>
              </a:solidFill>
              <a:effectLst/>
            </a:endParaRPr>
          </a:p>
          <a:p>
            <a:pPr marL="920750" lvl="1" indent="-457200" algn="l">
              <a:buFont typeface="Wingdings" panose="05000000000000000000" pitchFamily="2" charset="2"/>
              <a:buChar char="ü"/>
            </a:pPr>
            <a:r>
              <a:rPr lang="es-ES" u="sng" dirty="0" smtClean="0">
                <a:solidFill>
                  <a:srgbClr val="003399"/>
                </a:solidFill>
                <a:effectLst/>
              </a:rPr>
              <a:t>Hebreos </a:t>
            </a:r>
            <a:r>
              <a:rPr lang="es-ES" u="sng" dirty="0">
                <a:solidFill>
                  <a:srgbClr val="003399"/>
                </a:solidFill>
                <a:effectLst/>
              </a:rPr>
              <a:t>3:13</a:t>
            </a:r>
          </a:p>
          <a:p>
            <a:pPr marL="920750" lvl="1" indent="-457200" algn="l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tx1"/>
                </a:solidFill>
                <a:effectLst/>
              </a:rPr>
              <a:t>Hebreos </a:t>
            </a:r>
            <a:r>
              <a:rPr lang="es-ES" dirty="0">
                <a:solidFill>
                  <a:schemeClr val="tx1"/>
                </a:solidFill>
                <a:effectLst/>
              </a:rPr>
              <a:t>10:25</a:t>
            </a:r>
          </a:p>
          <a:p>
            <a:pPr marL="457200" indent="-457200" algn="l">
              <a:buFont typeface="Wingdings" panose="05000000000000000000" pitchFamily="2" charset="2"/>
              <a:buChar char="ü"/>
            </a:pPr>
            <a:endParaRPr lang="es-ES_tradnl" dirty="0" smtClean="0">
              <a:solidFill>
                <a:srgbClr val="003399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5515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y El Cuerpo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382000" cy="5059363"/>
          </a:xfrm>
        </p:spPr>
        <p:txBody>
          <a:bodyPr/>
          <a:lstStyle/>
          <a:p>
            <a:r>
              <a:rPr lang="es-ES_tradnl" dirty="0">
                <a:solidFill>
                  <a:srgbClr val="003399"/>
                </a:solidFill>
                <a:effectLst/>
              </a:rPr>
              <a:t>Porque Cada Creyente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/>
            </a:r>
            <a:br>
              <a:rPr lang="es-ES_tradnl" dirty="0" smtClean="0">
                <a:solidFill>
                  <a:srgbClr val="003399"/>
                </a:solidFill>
                <a:effectLst/>
              </a:rPr>
            </a:br>
            <a:r>
              <a:rPr lang="es-ES_tradnl" dirty="0" smtClean="0">
                <a:solidFill>
                  <a:srgbClr val="003399"/>
                </a:solidFill>
                <a:effectLst/>
              </a:rPr>
              <a:t>Tiene </a:t>
            </a:r>
            <a:r>
              <a:rPr lang="es-ES_tradnl" dirty="0">
                <a:solidFill>
                  <a:srgbClr val="003399"/>
                </a:solidFill>
                <a:effectLst/>
              </a:rPr>
              <a:t>Que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>Saber Cómo </a:t>
            </a:r>
            <a:r>
              <a:rPr lang="es-ES_tradnl" dirty="0">
                <a:solidFill>
                  <a:srgbClr val="003399"/>
                </a:solidFill>
                <a:effectLst/>
              </a:rPr>
              <a:t>Ejercer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/>
            </a:r>
            <a:br>
              <a:rPr lang="es-ES_tradnl" dirty="0" smtClean="0">
                <a:solidFill>
                  <a:srgbClr val="003399"/>
                </a:solidFill>
                <a:effectLst/>
              </a:rPr>
            </a:br>
            <a:r>
              <a:rPr lang="es-ES_tradnl" dirty="0" smtClean="0">
                <a:solidFill>
                  <a:srgbClr val="003399"/>
                </a:solidFill>
                <a:effectLst/>
              </a:rPr>
              <a:t>Todo </a:t>
            </a:r>
            <a:r>
              <a:rPr lang="es-ES_tradnl" dirty="0">
                <a:solidFill>
                  <a:srgbClr val="003399"/>
                </a:solidFill>
                <a:effectLst/>
              </a:rPr>
              <a:t>Los Dones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>Espirituales</a:t>
            </a:r>
            <a:endParaRPr lang="en-US" dirty="0">
              <a:solidFill>
                <a:srgbClr val="003399"/>
              </a:solidFill>
              <a:effectLst/>
            </a:endParaRPr>
          </a:p>
          <a:p>
            <a:pPr marL="514350" lvl="0" indent="-514350" algn="l">
              <a:buFont typeface="+mj-lt"/>
              <a:buAutoNum type="arabicPeriod" startAt="5"/>
            </a:pPr>
            <a:r>
              <a:rPr lang="es-ES" b="1" u="sng" dirty="0" smtClean="0">
                <a:solidFill>
                  <a:srgbClr val="008000"/>
                </a:solidFill>
                <a:effectLst/>
              </a:rPr>
              <a:t>Repartimiento</a:t>
            </a:r>
            <a:endParaRPr lang="es-ES" b="1" u="sng" dirty="0">
              <a:solidFill>
                <a:srgbClr val="008000"/>
              </a:solidFill>
              <a:effectLst/>
            </a:endParaRPr>
          </a:p>
          <a:p>
            <a:pPr marL="920750" lvl="1" indent="-457200" algn="l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tx1"/>
                </a:solidFill>
                <a:effectLst/>
              </a:rPr>
              <a:t>Mateo </a:t>
            </a:r>
            <a:r>
              <a:rPr lang="es-ES" dirty="0">
                <a:solidFill>
                  <a:schemeClr val="tx1"/>
                </a:solidFill>
                <a:effectLst/>
              </a:rPr>
              <a:t>10:8</a:t>
            </a:r>
          </a:p>
          <a:p>
            <a:pPr marL="920750" lvl="1" indent="-457200" algn="l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tx1"/>
                </a:solidFill>
                <a:effectLst/>
              </a:rPr>
              <a:t>Lucas </a:t>
            </a:r>
            <a:r>
              <a:rPr lang="es-ES" dirty="0">
                <a:solidFill>
                  <a:schemeClr val="tx1"/>
                </a:solidFill>
                <a:effectLst/>
              </a:rPr>
              <a:t>6:38</a:t>
            </a:r>
          </a:p>
          <a:p>
            <a:pPr marL="920750" lvl="1" indent="-457200" algn="l">
              <a:buFont typeface="Wingdings" panose="05000000000000000000" pitchFamily="2" charset="2"/>
              <a:buChar char="ü"/>
            </a:pPr>
            <a:r>
              <a:rPr lang="es-ES" u="sng" dirty="0" smtClean="0">
                <a:solidFill>
                  <a:srgbClr val="003399"/>
                </a:solidFill>
                <a:effectLst/>
              </a:rPr>
              <a:t>Romanos </a:t>
            </a:r>
            <a:r>
              <a:rPr lang="es-ES" u="sng" dirty="0">
                <a:solidFill>
                  <a:srgbClr val="003399"/>
                </a:solidFill>
                <a:effectLst/>
              </a:rPr>
              <a:t>12:13</a:t>
            </a:r>
          </a:p>
          <a:p>
            <a:pPr marL="457200" indent="-457200" algn="l">
              <a:buFont typeface="Wingdings" panose="05000000000000000000" pitchFamily="2" charset="2"/>
              <a:buChar char="ü"/>
            </a:pPr>
            <a:endParaRPr lang="es-ES_tradnl" dirty="0" smtClean="0">
              <a:solidFill>
                <a:srgbClr val="003399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3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y El Cuerpo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382000" cy="5059363"/>
          </a:xfrm>
        </p:spPr>
        <p:txBody>
          <a:bodyPr/>
          <a:lstStyle/>
          <a:p>
            <a:r>
              <a:rPr lang="es-ES_tradnl" dirty="0">
                <a:solidFill>
                  <a:srgbClr val="003399"/>
                </a:solidFill>
                <a:effectLst/>
              </a:rPr>
              <a:t>Porque Cada Creyente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/>
            </a:r>
            <a:br>
              <a:rPr lang="es-ES_tradnl" dirty="0" smtClean="0">
                <a:solidFill>
                  <a:srgbClr val="003399"/>
                </a:solidFill>
                <a:effectLst/>
              </a:rPr>
            </a:br>
            <a:r>
              <a:rPr lang="es-ES_tradnl" dirty="0" smtClean="0">
                <a:solidFill>
                  <a:srgbClr val="003399"/>
                </a:solidFill>
                <a:effectLst/>
              </a:rPr>
              <a:t>Tiene </a:t>
            </a:r>
            <a:r>
              <a:rPr lang="es-ES_tradnl" dirty="0">
                <a:solidFill>
                  <a:srgbClr val="003399"/>
                </a:solidFill>
                <a:effectLst/>
              </a:rPr>
              <a:t>Que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>Saber Cómo </a:t>
            </a:r>
            <a:r>
              <a:rPr lang="es-ES_tradnl" dirty="0">
                <a:solidFill>
                  <a:srgbClr val="003399"/>
                </a:solidFill>
                <a:effectLst/>
              </a:rPr>
              <a:t>Ejercer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/>
            </a:r>
            <a:br>
              <a:rPr lang="es-ES_tradnl" dirty="0" smtClean="0">
                <a:solidFill>
                  <a:srgbClr val="003399"/>
                </a:solidFill>
                <a:effectLst/>
              </a:rPr>
            </a:br>
            <a:r>
              <a:rPr lang="es-ES_tradnl" dirty="0" smtClean="0">
                <a:solidFill>
                  <a:srgbClr val="003399"/>
                </a:solidFill>
                <a:effectLst/>
              </a:rPr>
              <a:t>Todo </a:t>
            </a:r>
            <a:r>
              <a:rPr lang="es-ES_tradnl" dirty="0">
                <a:solidFill>
                  <a:srgbClr val="003399"/>
                </a:solidFill>
                <a:effectLst/>
              </a:rPr>
              <a:t>Los Dones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>Espirituales</a:t>
            </a:r>
            <a:endParaRPr lang="en-US" dirty="0">
              <a:solidFill>
                <a:srgbClr val="003399"/>
              </a:solidFill>
              <a:effectLst/>
            </a:endParaRPr>
          </a:p>
          <a:p>
            <a:pPr marL="514350" lvl="0" indent="-514350" algn="l">
              <a:buFont typeface="+mj-lt"/>
              <a:buAutoNum type="arabicPeriod" startAt="6"/>
            </a:pPr>
            <a:r>
              <a:rPr lang="es-ES" b="1" u="sng" dirty="0" smtClean="0">
                <a:solidFill>
                  <a:srgbClr val="008000"/>
                </a:solidFill>
                <a:effectLst/>
              </a:rPr>
              <a:t>Organización</a:t>
            </a:r>
            <a:endParaRPr lang="es-ES" b="1" u="sng" dirty="0">
              <a:solidFill>
                <a:srgbClr val="008000"/>
              </a:solidFill>
              <a:effectLst/>
            </a:endParaRPr>
          </a:p>
          <a:p>
            <a:pPr marL="920750" lvl="1" indent="-457200" algn="l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tx1"/>
                </a:solidFill>
                <a:effectLst/>
              </a:rPr>
              <a:t>1 </a:t>
            </a:r>
            <a:r>
              <a:rPr lang="es-ES" dirty="0">
                <a:solidFill>
                  <a:schemeClr val="tx1"/>
                </a:solidFill>
                <a:effectLst/>
              </a:rPr>
              <a:t>Timoteo 3:4-5</a:t>
            </a:r>
          </a:p>
          <a:p>
            <a:pPr marL="920750" lvl="1" indent="-457200" algn="l">
              <a:buFont typeface="Wingdings" panose="05000000000000000000" pitchFamily="2" charset="2"/>
              <a:buChar char="ü"/>
            </a:pPr>
            <a:r>
              <a:rPr lang="es-ES" u="sng" dirty="0" smtClean="0">
                <a:solidFill>
                  <a:srgbClr val="003399"/>
                </a:solidFill>
                <a:effectLst/>
              </a:rPr>
              <a:t>Proverbios </a:t>
            </a:r>
            <a:r>
              <a:rPr lang="es-ES" u="sng" dirty="0">
                <a:solidFill>
                  <a:srgbClr val="003399"/>
                </a:solidFill>
                <a:effectLst/>
              </a:rPr>
              <a:t>16:32</a:t>
            </a:r>
          </a:p>
          <a:p>
            <a:pPr marL="920750" lvl="1" indent="-457200" algn="l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chemeClr val="tx1"/>
                </a:solidFill>
                <a:effectLst/>
              </a:rPr>
              <a:t>1 </a:t>
            </a:r>
            <a:r>
              <a:rPr lang="es-ES" dirty="0">
                <a:solidFill>
                  <a:schemeClr val="tx1"/>
                </a:solidFill>
                <a:effectLst/>
              </a:rPr>
              <a:t>Corintios 14:40</a:t>
            </a:r>
          </a:p>
        </p:txBody>
      </p:sp>
    </p:spTree>
    <p:extLst>
      <p:ext uri="{BB962C8B-B14F-4D97-AF65-F5344CB8AC3E}">
        <p14:creationId xmlns:p14="http://schemas.microsoft.com/office/powerpoint/2010/main" val="3529949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s-G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Dones y El Cuerpo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382000" cy="5059363"/>
          </a:xfrm>
        </p:spPr>
        <p:txBody>
          <a:bodyPr/>
          <a:lstStyle/>
          <a:p>
            <a:r>
              <a:rPr lang="es-ES_tradnl" dirty="0">
                <a:solidFill>
                  <a:srgbClr val="003399"/>
                </a:solidFill>
                <a:effectLst/>
              </a:rPr>
              <a:t>Porque Cada Creyente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/>
            </a:r>
            <a:br>
              <a:rPr lang="es-ES_tradnl" dirty="0" smtClean="0">
                <a:solidFill>
                  <a:srgbClr val="003399"/>
                </a:solidFill>
                <a:effectLst/>
              </a:rPr>
            </a:br>
            <a:r>
              <a:rPr lang="es-ES_tradnl" dirty="0" smtClean="0">
                <a:solidFill>
                  <a:srgbClr val="003399"/>
                </a:solidFill>
                <a:effectLst/>
              </a:rPr>
              <a:t>Tiene </a:t>
            </a:r>
            <a:r>
              <a:rPr lang="es-ES_tradnl" dirty="0">
                <a:solidFill>
                  <a:srgbClr val="003399"/>
                </a:solidFill>
                <a:effectLst/>
              </a:rPr>
              <a:t>Que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>Saber Cómo </a:t>
            </a:r>
            <a:r>
              <a:rPr lang="es-ES_tradnl" dirty="0">
                <a:solidFill>
                  <a:srgbClr val="003399"/>
                </a:solidFill>
                <a:effectLst/>
              </a:rPr>
              <a:t>Ejercer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/>
            </a:r>
            <a:br>
              <a:rPr lang="es-ES_tradnl" dirty="0" smtClean="0">
                <a:solidFill>
                  <a:srgbClr val="003399"/>
                </a:solidFill>
                <a:effectLst/>
              </a:rPr>
            </a:br>
            <a:r>
              <a:rPr lang="es-ES_tradnl" dirty="0" smtClean="0">
                <a:solidFill>
                  <a:srgbClr val="003399"/>
                </a:solidFill>
                <a:effectLst/>
              </a:rPr>
              <a:t>Todo </a:t>
            </a:r>
            <a:r>
              <a:rPr lang="es-ES_tradnl" dirty="0">
                <a:solidFill>
                  <a:srgbClr val="003399"/>
                </a:solidFill>
                <a:effectLst/>
              </a:rPr>
              <a:t>Los Dones </a:t>
            </a:r>
            <a:r>
              <a:rPr lang="es-ES_tradnl" dirty="0" smtClean="0">
                <a:solidFill>
                  <a:srgbClr val="003399"/>
                </a:solidFill>
                <a:effectLst/>
              </a:rPr>
              <a:t>Espirituales</a:t>
            </a:r>
            <a:endParaRPr lang="en-US" dirty="0">
              <a:solidFill>
                <a:srgbClr val="003399"/>
              </a:solidFill>
              <a:effectLst/>
            </a:endParaRPr>
          </a:p>
          <a:p>
            <a:pPr marL="514350" lvl="0" indent="-514350" algn="l">
              <a:buFont typeface="+mj-lt"/>
              <a:buAutoNum type="arabicPeriod" startAt="7"/>
            </a:pPr>
            <a:r>
              <a:rPr lang="pt-BR" b="1" u="sng" dirty="0" smtClean="0">
                <a:solidFill>
                  <a:srgbClr val="008000"/>
                </a:solidFill>
                <a:effectLst/>
              </a:rPr>
              <a:t>Misericordia</a:t>
            </a:r>
            <a:endParaRPr lang="pt-BR" b="1" u="sng" dirty="0">
              <a:solidFill>
                <a:srgbClr val="008000"/>
              </a:solidFill>
              <a:effectLst/>
            </a:endParaRPr>
          </a:p>
          <a:p>
            <a:pPr marL="920750" lvl="1" indent="-457200" algn="l">
              <a:buFont typeface="Wingdings" panose="05000000000000000000" pitchFamily="2" charset="2"/>
              <a:buChar char="ü"/>
            </a:pPr>
            <a:r>
              <a:rPr lang="pt-BR" u="sng" dirty="0" smtClean="0">
                <a:solidFill>
                  <a:srgbClr val="003399"/>
                </a:solidFill>
                <a:effectLst/>
              </a:rPr>
              <a:t>Mateo </a:t>
            </a:r>
            <a:r>
              <a:rPr lang="pt-BR" u="sng" dirty="0">
                <a:solidFill>
                  <a:srgbClr val="003399"/>
                </a:solidFill>
                <a:effectLst/>
              </a:rPr>
              <a:t>5:7</a:t>
            </a:r>
          </a:p>
          <a:p>
            <a:pPr marL="920750" lvl="1" indent="-457200" algn="l"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tx1"/>
                </a:solidFill>
                <a:effectLst/>
              </a:rPr>
              <a:t>Gálatas </a:t>
            </a:r>
            <a:r>
              <a:rPr lang="pt-BR" dirty="0">
                <a:solidFill>
                  <a:schemeClr val="tx1"/>
                </a:solidFill>
                <a:effectLst/>
              </a:rPr>
              <a:t>6:2</a:t>
            </a:r>
          </a:p>
          <a:p>
            <a:pPr marL="920750" lvl="1" indent="-457200" algn="l"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tx1"/>
                </a:solidFill>
                <a:effectLst/>
              </a:rPr>
              <a:t>Colosenses </a:t>
            </a:r>
            <a:r>
              <a:rPr lang="pt-BR" dirty="0">
                <a:solidFill>
                  <a:schemeClr val="tx1"/>
                </a:solidFill>
                <a:effectLst/>
              </a:rPr>
              <a:t>3:12-14</a:t>
            </a:r>
          </a:p>
          <a:p>
            <a:pPr marL="920750" lvl="1" indent="-457200" algn="l">
              <a:buFont typeface="Wingdings" panose="05000000000000000000" pitchFamily="2" charset="2"/>
              <a:buChar char="ü"/>
            </a:pPr>
            <a:endParaRPr lang="pt-BR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50571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FormalScrp421 BT"/>
        <a:ea typeface=""/>
        <a:cs typeface=""/>
      </a:majorFont>
      <a:minorFont>
        <a:latin typeface="Franklin Gothic Dem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3692</TotalTime>
  <Words>933</Words>
  <Application>Microsoft Office PowerPoint</Application>
  <PresentationFormat>On-screen Show (4:3)</PresentationFormat>
  <Paragraphs>216</Paragraphs>
  <Slides>26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Default Design</vt:lpstr>
      <vt:lpstr>PowerPoint Presentation</vt:lpstr>
      <vt:lpstr>Los Dones y El Cuerpo</vt:lpstr>
      <vt:lpstr>Los Dones y El Cuerpo</vt:lpstr>
      <vt:lpstr>Los Dones y El Cuerpo</vt:lpstr>
      <vt:lpstr>Los Dones y El Cuerpo</vt:lpstr>
      <vt:lpstr>Los Dones y El Cuerpo</vt:lpstr>
      <vt:lpstr>Los Dones y El Cuerpo</vt:lpstr>
      <vt:lpstr>Los Dones y El Cuerpo</vt:lpstr>
      <vt:lpstr>Los Dones y El Cuerpo</vt:lpstr>
      <vt:lpstr>Los Dones y El Cuerpo</vt:lpstr>
      <vt:lpstr>Los Dones y El Cuerpo</vt:lpstr>
      <vt:lpstr>Los Dones y El Cuerpo</vt:lpstr>
      <vt:lpstr>Los Dones y El Cuerpo</vt:lpstr>
      <vt:lpstr>Los Dones y El Cuerpo</vt:lpstr>
      <vt:lpstr>Los Dones y El Cuerpo</vt:lpstr>
      <vt:lpstr>Los Dones y El Cuerpo</vt:lpstr>
      <vt:lpstr>Los Dones y El Cuerpo</vt:lpstr>
      <vt:lpstr>Los Dones y El Cuerpo</vt:lpstr>
      <vt:lpstr>Los Dones y El Cuerpo</vt:lpstr>
      <vt:lpstr>Los Dones y El Cuerpo</vt:lpstr>
      <vt:lpstr>Los Dones y El Cuerpo</vt:lpstr>
      <vt:lpstr>Los Dones y El Cuerpo</vt:lpstr>
      <vt:lpstr>Los Dones y El Cuerpo</vt:lpstr>
      <vt:lpstr>Los Dones y El Cuerpo</vt:lpstr>
      <vt:lpstr>Los Dones y El Cuerpo</vt:lpstr>
      <vt:lpstr>Los Dones y El Cuerpo</vt:lpstr>
    </vt:vector>
  </TitlesOfParts>
  <Company>Faith Baptist Church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Lott</dc:creator>
  <cp:lastModifiedBy>David Lott</cp:lastModifiedBy>
  <cp:revision>106</cp:revision>
  <dcterms:created xsi:type="dcterms:W3CDTF">2008-02-23T23:34:35Z</dcterms:created>
  <dcterms:modified xsi:type="dcterms:W3CDTF">2014-10-20T22:41:47Z</dcterms:modified>
</cp:coreProperties>
</file>