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74" r:id="rId4"/>
    <p:sldId id="277" r:id="rId5"/>
    <p:sldId id="280" r:id="rId6"/>
    <p:sldId id="281" r:id="rId7"/>
    <p:sldId id="282" r:id="rId8"/>
    <p:sldId id="283" r:id="rId9"/>
    <p:sldId id="284" r:id="rId10"/>
    <p:sldId id="285" r:id="rId11"/>
    <p:sldId id="286" r:id="rId12"/>
    <p:sldId id="287" r:id="rId13"/>
    <p:sldId id="288" r:id="rId14"/>
    <p:sldId id="289" r:id="rId1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1F8F9"/>
    <a:srgbClr val="EDF6F7"/>
    <a:srgbClr val="008000"/>
    <a:srgbClr val="000000"/>
    <a:srgbClr val="E4F3F4"/>
    <a:srgbClr val="FFFFFF"/>
    <a:srgbClr val="00CC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660"/>
  </p:normalViewPr>
  <p:slideViewPr>
    <p:cSldViewPr showGuides="1">
      <p:cViewPr>
        <p:scale>
          <a:sx n="80" d="100"/>
          <a:sy n="80" d="100"/>
        </p:scale>
        <p:origin x="-1164" y="-150"/>
      </p:cViewPr>
      <p:guideLst>
        <p:guide orient="horz" pos="9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r>
              <a:rPr lang="en-US"/>
              <a:t>Las Etapas de Descubrimiento</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r>
              <a:rPr lang="en-US"/>
              <a:t>Domingo, 25 de marzo del 2012</a:t>
            </a: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r>
              <a:rPr lang="es-ES"/>
              <a:t>Los Dones del Espíritu Santo</a:t>
            </a: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AE730781-ADC5-4784-8307-148759891379}" type="slidenum">
              <a:rPr lang="en-US"/>
              <a:pPr>
                <a:defRPr/>
              </a:pPr>
              <a:t>‹#›</a:t>
            </a:fld>
            <a:endParaRPr lang="en-US"/>
          </a:p>
        </p:txBody>
      </p:sp>
    </p:spTree>
    <p:extLst>
      <p:ext uri="{BB962C8B-B14F-4D97-AF65-F5344CB8AC3E}">
        <p14:creationId xmlns:p14="http://schemas.microsoft.com/office/powerpoint/2010/main" val="33872710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Las Etapas de Descubrimiento</a:t>
            </a:r>
          </a:p>
        </p:txBody>
      </p:sp>
      <p:sp>
        <p:nvSpPr>
          <p:cNvPr id="5123"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r>
              <a:rPr lang="en-US"/>
              <a:t>Domingo, 25 de marzo del 2012</a:t>
            </a:r>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es-ES"/>
              <a:t>Los Dones del Espíritu Santo</a:t>
            </a:r>
            <a:endParaRPr lang="en-US"/>
          </a:p>
        </p:txBody>
      </p:sp>
      <p:sp>
        <p:nvSpPr>
          <p:cNvPr id="5127" name="Rectangle 7"/>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5547AB7-D83E-42A7-81C5-1F245F5B28CD}" type="slidenum">
              <a:rPr lang="en-US"/>
              <a:pPr>
                <a:defRPr/>
              </a:pPr>
              <a:t>‹#›</a:t>
            </a:fld>
            <a:endParaRPr lang="en-US"/>
          </a:p>
        </p:txBody>
      </p:sp>
    </p:spTree>
    <p:extLst>
      <p:ext uri="{BB962C8B-B14F-4D97-AF65-F5344CB8AC3E}">
        <p14:creationId xmlns:p14="http://schemas.microsoft.com/office/powerpoint/2010/main" val="359096551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6</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5391C2-A084-4067-890D-D58E7DEB08E2}" type="slidenum">
              <a:rPr lang="en-US"/>
              <a:pPr>
                <a:defRPr/>
              </a:pPr>
              <a:t>‹#›</a:t>
            </a:fld>
            <a:endParaRPr lang="en-US"/>
          </a:p>
        </p:txBody>
      </p:sp>
    </p:spTree>
    <p:extLst>
      <p:ext uri="{BB962C8B-B14F-4D97-AF65-F5344CB8AC3E}">
        <p14:creationId xmlns:p14="http://schemas.microsoft.com/office/powerpoint/2010/main" val="11008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effectLst/>
        </p:spPr>
        <p:txBody>
          <a:bodyPr/>
          <a:lstStyle>
            <a:lvl1pPr>
              <a:defRPr sz="3200">
                <a:effectLst>
                  <a:outerShdw dist="38100" dir="2700000" algn="tl">
                    <a:schemeClr val="bg1"/>
                  </a:outerShdw>
                </a:effectLst>
              </a:defRPr>
            </a:lvl1pPr>
            <a:lvl2pPr>
              <a:defRPr sz="3200">
                <a:effectLst>
                  <a:outerShdw dist="38100" dir="2700000" algn="tl">
                    <a:schemeClr val="bg1"/>
                  </a:outerShdw>
                </a:effectLst>
              </a:defRPr>
            </a:lvl2pPr>
            <a:lvl3pPr>
              <a:defRPr sz="3200">
                <a:effectLst>
                  <a:outerShdw dist="38100" dir="2700000" algn="tl">
                    <a:schemeClr val="bg1"/>
                  </a:outerShdw>
                </a:effectLst>
              </a:defRPr>
            </a:lvl3pPr>
            <a:lvl4pPr>
              <a:defRPr sz="3200">
                <a:effectLst>
                  <a:outerShdw dist="38100" dir="2700000" algn="tl">
                    <a:schemeClr val="bg1"/>
                  </a:outerShdw>
                </a:effectLst>
              </a:defRPr>
            </a:lvl4pPr>
            <a:lvl5pPr>
              <a:defRPr sz="3200">
                <a:effectLst>
                  <a:outerShdw dist="38100" dir="2700000" algn="tl">
                    <a:schemeClr val="bg1"/>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DCEE54-A1C7-4AD0-87A5-67F9E032D48D}" type="slidenum">
              <a:rPr lang="en-US"/>
              <a:pPr>
                <a:defRPr/>
              </a:pPr>
              <a:t>‹#›</a:t>
            </a:fld>
            <a:endParaRPr lang="en-US"/>
          </a:p>
        </p:txBody>
      </p:sp>
    </p:spTree>
    <p:extLst>
      <p:ext uri="{BB962C8B-B14F-4D97-AF65-F5344CB8AC3E}">
        <p14:creationId xmlns:p14="http://schemas.microsoft.com/office/powerpoint/2010/main" val="3917142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C68ACC-C0EB-46D7-A24B-9EC6FD03CD58}" type="slidenum">
              <a:rPr lang="en-US"/>
              <a:pPr>
                <a:defRPr/>
              </a:pPr>
              <a:t>‹#›</a:t>
            </a:fld>
            <a:endParaRPr lang="en-US"/>
          </a:p>
        </p:txBody>
      </p:sp>
    </p:spTree>
    <p:extLst>
      <p:ext uri="{BB962C8B-B14F-4D97-AF65-F5344CB8AC3E}">
        <p14:creationId xmlns:p14="http://schemas.microsoft.com/office/powerpoint/2010/main" val="345306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294F92-9C1F-4887-BB5F-FD8D5EDAFB5A}" type="slidenum">
              <a:rPr lang="en-US"/>
              <a:pPr>
                <a:defRPr/>
              </a:pPr>
              <a:t>‹#›</a:t>
            </a:fld>
            <a:endParaRPr lang="en-US"/>
          </a:p>
        </p:txBody>
      </p:sp>
    </p:spTree>
    <p:extLst>
      <p:ext uri="{BB962C8B-B14F-4D97-AF65-F5344CB8AC3E}">
        <p14:creationId xmlns:p14="http://schemas.microsoft.com/office/powerpoint/2010/main" val="391064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5B763F-0510-403F-9970-637B9D0A4BD1}" type="slidenum">
              <a:rPr lang="en-US"/>
              <a:pPr>
                <a:defRPr/>
              </a:pPr>
              <a:t>‹#›</a:t>
            </a:fld>
            <a:endParaRPr lang="en-US"/>
          </a:p>
        </p:txBody>
      </p:sp>
    </p:spTree>
    <p:extLst>
      <p:ext uri="{BB962C8B-B14F-4D97-AF65-F5344CB8AC3E}">
        <p14:creationId xmlns:p14="http://schemas.microsoft.com/office/powerpoint/2010/main" val="172758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3C9543-B2EC-45C3-92FE-96279DF2E2DF}" type="slidenum">
              <a:rPr lang="en-US"/>
              <a:pPr>
                <a:defRPr/>
              </a:pPr>
              <a:t>‹#›</a:t>
            </a:fld>
            <a:endParaRPr lang="en-US"/>
          </a:p>
        </p:txBody>
      </p:sp>
    </p:spTree>
    <p:extLst>
      <p:ext uri="{BB962C8B-B14F-4D97-AF65-F5344CB8AC3E}">
        <p14:creationId xmlns:p14="http://schemas.microsoft.com/office/powerpoint/2010/main" val="2460170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B5E904-EEC9-4398-9549-7DE9DD3E122F}" type="slidenum">
              <a:rPr lang="en-US"/>
              <a:pPr>
                <a:defRPr/>
              </a:pPr>
              <a:t>‹#›</a:t>
            </a:fld>
            <a:endParaRPr lang="en-US"/>
          </a:p>
        </p:txBody>
      </p:sp>
    </p:spTree>
    <p:extLst>
      <p:ext uri="{BB962C8B-B14F-4D97-AF65-F5344CB8AC3E}">
        <p14:creationId xmlns:p14="http://schemas.microsoft.com/office/powerpoint/2010/main" val="320195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AEA112-3B0E-41AD-BDE3-ED99FA0C02C6}" type="slidenum">
              <a:rPr lang="en-US"/>
              <a:pPr>
                <a:defRPr/>
              </a:pPr>
              <a:t>‹#›</a:t>
            </a:fld>
            <a:endParaRPr lang="en-US"/>
          </a:p>
        </p:txBody>
      </p:sp>
    </p:spTree>
    <p:extLst>
      <p:ext uri="{BB962C8B-B14F-4D97-AF65-F5344CB8AC3E}">
        <p14:creationId xmlns:p14="http://schemas.microsoft.com/office/powerpoint/2010/main" val="26696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B23942-4186-40C6-9021-50D8D9390663}" type="slidenum">
              <a:rPr lang="en-US"/>
              <a:pPr>
                <a:defRPr/>
              </a:pPr>
              <a:t>‹#›</a:t>
            </a:fld>
            <a:endParaRPr lang="en-US"/>
          </a:p>
        </p:txBody>
      </p:sp>
    </p:spTree>
    <p:extLst>
      <p:ext uri="{BB962C8B-B14F-4D97-AF65-F5344CB8AC3E}">
        <p14:creationId xmlns:p14="http://schemas.microsoft.com/office/powerpoint/2010/main" val="350534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5FC6F-ED75-472C-BCE8-E084CF9C100A}" type="slidenum">
              <a:rPr lang="en-US"/>
              <a:pPr>
                <a:defRPr/>
              </a:pPr>
              <a:t>‹#›</a:t>
            </a:fld>
            <a:endParaRPr lang="en-US"/>
          </a:p>
        </p:txBody>
      </p:sp>
    </p:spTree>
    <p:extLst>
      <p:ext uri="{BB962C8B-B14F-4D97-AF65-F5344CB8AC3E}">
        <p14:creationId xmlns:p14="http://schemas.microsoft.com/office/powerpoint/2010/main" val="344166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0B2507-1D34-4659-9947-9A075F157977}" type="slidenum">
              <a:rPr lang="en-US"/>
              <a:pPr>
                <a:defRPr/>
              </a:pPr>
              <a:t>‹#›</a:t>
            </a:fld>
            <a:endParaRPr lang="en-US"/>
          </a:p>
        </p:txBody>
      </p:sp>
    </p:spTree>
    <p:extLst>
      <p:ext uri="{BB962C8B-B14F-4D97-AF65-F5344CB8AC3E}">
        <p14:creationId xmlns:p14="http://schemas.microsoft.com/office/powerpoint/2010/main" val="178774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6705600" cy="762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524000"/>
            <a:ext cx="82296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3E2BAEA-F091-444F-AF68-8AF592437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rgbClr val="FFFF99"/>
          </a:solidFill>
          <a:latin typeface="+mj-lt"/>
          <a:ea typeface="+mj-ea"/>
          <a:cs typeface="+mj-cs"/>
        </a:defRPr>
      </a:lvl1pPr>
      <a:lvl2pPr algn="ctr" rtl="0" eaLnBrk="0" fontAlgn="base" hangingPunct="0">
        <a:spcBef>
          <a:spcPct val="0"/>
        </a:spcBef>
        <a:spcAft>
          <a:spcPct val="0"/>
        </a:spcAft>
        <a:defRPr sz="4000">
          <a:solidFill>
            <a:srgbClr val="FFFF99"/>
          </a:solidFill>
          <a:latin typeface="FormalScrp421 BT" pitchFamily="66" charset="0"/>
        </a:defRPr>
      </a:lvl2pPr>
      <a:lvl3pPr algn="ctr" rtl="0" eaLnBrk="0" fontAlgn="base" hangingPunct="0">
        <a:spcBef>
          <a:spcPct val="0"/>
        </a:spcBef>
        <a:spcAft>
          <a:spcPct val="0"/>
        </a:spcAft>
        <a:defRPr sz="4000">
          <a:solidFill>
            <a:srgbClr val="FFFF99"/>
          </a:solidFill>
          <a:latin typeface="FormalScrp421 BT" pitchFamily="66" charset="0"/>
        </a:defRPr>
      </a:lvl3pPr>
      <a:lvl4pPr algn="ctr" rtl="0" eaLnBrk="0" fontAlgn="base" hangingPunct="0">
        <a:spcBef>
          <a:spcPct val="0"/>
        </a:spcBef>
        <a:spcAft>
          <a:spcPct val="0"/>
        </a:spcAft>
        <a:defRPr sz="4000">
          <a:solidFill>
            <a:srgbClr val="FFFF99"/>
          </a:solidFill>
          <a:latin typeface="FormalScrp421 BT" pitchFamily="66" charset="0"/>
        </a:defRPr>
      </a:lvl4pPr>
      <a:lvl5pPr algn="ctr" rtl="0" eaLnBrk="0" fontAlgn="base" hangingPunct="0">
        <a:spcBef>
          <a:spcPct val="0"/>
        </a:spcBef>
        <a:spcAft>
          <a:spcPct val="0"/>
        </a:spcAft>
        <a:defRPr sz="4000">
          <a:solidFill>
            <a:srgbClr val="FFFF99"/>
          </a:solidFill>
          <a:latin typeface="FormalScrp421 BT" pitchFamily="66" charset="0"/>
        </a:defRPr>
      </a:lvl5pPr>
      <a:lvl6pPr marL="457200" algn="ctr" rtl="0" fontAlgn="base">
        <a:spcBef>
          <a:spcPct val="0"/>
        </a:spcBef>
        <a:spcAft>
          <a:spcPct val="0"/>
        </a:spcAft>
        <a:defRPr sz="4000">
          <a:solidFill>
            <a:srgbClr val="FFFF99"/>
          </a:solidFill>
          <a:latin typeface="FormalScrp421 BT" pitchFamily="66" charset="0"/>
        </a:defRPr>
      </a:lvl6pPr>
      <a:lvl7pPr marL="914400" algn="ctr" rtl="0" fontAlgn="base">
        <a:spcBef>
          <a:spcPct val="0"/>
        </a:spcBef>
        <a:spcAft>
          <a:spcPct val="0"/>
        </a:spcAft>
        <a:defRPr sz="4000">
          <a:solidFill>
            <a:srgbClr val="FFFF99"/>
          </a:solidFill>
          <a:latin typeface="FormalScrp421 BT" pitchFamily="66" charset="0"/>
        </a:defRPr>
      </a:lvl7pPr>
      <a:lvl8pPr marL="1371600" algn="ctr" rtl="0" fontAlgn="base">
        <a:spcBef>
          <a:spcPct val="0"/>
        </a:spcBef>
        <a:spcAft>
          <a:spcPct val="0"/>
        </a:spcAft>
        <a:defRPr sz="4000">
          <a:solidFill>
            <a:srgbClr val="FFFF99"/>
          </a:solidFill>
          <a:latin typeface="FormalScrp421 BT" pitchFamily="66" charset="0"/>
        </a:defRPr>
      </a:lvl8pPr>
      <a:lvl9pPr marL="1828800" algn="ctr" rtl="0" fontAlgn="base">
        <a:spcBef>
          <a:spcPct val="0"/>
        </a:spcBef>
        <a:spcAft>
          <a:spcPct val="0"/>
        </a:spcAft>
        <a:defRPr sz="4000">
          <a:solidFill>
            <a:srgbClr val="FFFF99"/>
          </a:solidFill>
          <a:latin typeface="FormalScrp421 BT" pitchFamily="66" charset="0"/>
        </a:defRPr>
      </a:lvl9pPr>
    </p:titleStyle>
    <p:bodyStyle>
      <a:lvl1pPr marL="342900" indent="-3429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ea typeface="+mn-ea"/>
          <a:cs typeface="+mn-cs"/>
        </a:defRPr>
      </a:lvl1pPr>
      <a:lvl2pPr marL="742950" indent="-28575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2pPr>
      <a:lvl3pPr marL="11430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3pPr>
      <a:lvl4pPr marL="16002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4pPr>
      <a:lvl5pPr marL="20574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5pPr>
      <a:lvl6pPr marL="2514600" indent="-228600" algn="ctr" rtl="0" fontAlgn="base">
        <a:spcBef>
          <a:spcPct val="20000"/>
        </a:spcBef>
        <a:spcAft>
          <a:spcPct val="0"/>
        </a:spcAft>
        <a:defRPr sz="4000">
          <a:solidFill>
            <a:schemeClr val="tx1"/>
          </a:solidFill>
          <a:latin typeface="+mn-lt"/>
        </a:defRPr>
      </a:lvl6pPr>
      <a:lvl7pPr marL="2971800" indent="-228600" algn="ctr" rtl="0" fontAlgn="base">
        <a:spcBef>
          <a:spcPct val="20000"/>
        </a:spcBef>
        <a:spcAft>
          <a:spcPct val="0"/>
        </a:spcAft>
        <a:defRPr sz="4000">
          <a:solidFill>
            <a:schemeClr val="tx1"/>
          </a:solidFill>
          <a:latin typeface="+mn-lt"/>
        </a:defRPr>
      </a:lvl7pPr>
      <a:lvl8pPr marL="3429000" indent="-228600" algn="ctr" rtl="0" fontAlgn="base">
        <a:spcBef>
          <a:spcPct val="20000"/>
        </a:spcBef>
        <a:spcAft>
          <a:spcPct val="0"/>
        </a:spcAft>
        <a:defRPr sz="4000">
          <a:solidFill>
            <a:schemeClr val="tx1"/>
          </a:solidFill>
          <a:latin typeface="+mn-lt"/>
        </a:defRPr>
      </a:lvl8pPr>
      <a:lvl9pPr marL="3886200" indent="-228600" algn="ctr" rtl="0" fontAlgn="base">
        <a:spcBef>
          <a:spcPct val="20000"/>
        </a:spcBef>
        <a:spcAft>
          <a:spcPct val="0"/>
        </a:spcAft>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5" descr="Dones Powerpoint Tit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Quién en las Escrituras ilustra </a:t>
            </a:r>
            <a:r>
              <a:rPr lang="es-ES_tradnl" dirty="0" smtClean="0">
                <a:effectLst/>
              </a:rPr>
              <a:t/>
            </a:r>
            <a:br>
              <a:rPr lang="es-ES_tradnl" dirty="0" smtClean="0">
                <a:effectLst/>
              </a:rPr>
            </a:br>
            <a:r>
              <a:rPr lang="es-ES_tradnl" dirty="0" smtClean="0">
                <a:effectLst/>
              </a:rPr>
              <a:t>mejor </a:t>
            </a:r>
            <a:r>
              <a:rPr lang="es-ES_tradnl" dirty="0">
                <a:effectLst/>
              </a:rPr>
              <a:t>el don de </a:t>
            </a:r>
            <a:r>
              <a:rPr lang="es-ES_tradnl" dirty="0" smtClean="0">
                <a:effectLst/>
              </a:rPr>
              <a:t>servicio?</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Timoteo</a:t>
            </a:r>
            <a:endParaRPr lang="en-US" dirty="0">
              <a:solidFill>
                <a:srgbClr val="003399"/>
              </a:solidFill>
              <a:effectLst/>
            </a:endParaRPr>
          </a:p>
          <a:p>
            <a:pPr marL="457200" indent="-457200" algn="l">
              <a:buFont typeface="Wingdings" panose="05000000000000000000" pitchFamily="2" charset="2"/>
              <a:buChar char="Ø"/>
            </a:pPr>
            <a:r>
              <a:rPr lang="es-ES_tradnl" dirty="0">
                <a:effectLst/>
              </a:rPr>
              <a:t> </a:t>
            </a:r>
            <a:r>
              <a:rPr lang="es-ES_tradnl" dirty="0" smtClean="0">
                <a:effectLst/>
              </a:rPr>
              <a:t>¿</a:t>
            </a:r>
            <a:r>
              <a:rPr lang="es-ES_tradnl" dirty="0">
                <a:effectLst/>
              </a:rPr>
              <a:t>Cuáles pautas nos son dadas para </a:t>
            </a:r>
            <a:r>
              <a:rPr lang="es-ES_tradnl" dirty="0" smtClean="0">
                <a:effectLst/>
              </a:rPr>
              <a:t/>
            </a:r>
            <a:br>
              <a:rPr lang="es-ES_tradnl" dirty="0" smtClean="0">
                <a:effectLst/>
              </a:rPr>
            </a:br>
            <a:r>
              <a:rPr lang="es-ES_tradnl" dirty="0" smtClean="0">
                <a:effectLst/>
              </a:rPr>
              <a:t>el </a:t>
            </a:r>
            <a:r>
              <a:rPr lang="es-ES_tradnl" dirty="0">
                <a:effectLst/>
              </a:rPr>
              <a:t>don de </a:t>
            </a:r>
            <a:r>
              <a:rPr lang="es-ES_tradnl" smtClean="0">
                <a:effectLst/>
              </a:rPr>
              <a:t>servicio en Romanos </a:t>
            </a:r>
            <a:r>
              <a:rPr lang="es-ES_tradnl" dirty="0" smtClean="0">
                <a:effectLst/>
              </a:rPr>
              <a:t>12:10?</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Amar </a:t>
            </a:r>
            <a:r>
              <a:rPr lang="es-ES" dirty="0">
                <a:solidFill>
                  <a:srgbClr val="003399"/>
                </a:solidFill>
                <a:effectLst/>
              </a:rPr>
              <a:t>unos a otros</a:t>
            </a:r>
          </a:p>
          <a:p>
            <a:pPr marL="857250" lvl="1" indent="-457200" algn="l">
              <a:buFont typeface="Wingdings" panose="05000000000000000000" pitchFamily="2" charset="2"/>
              <a:buChar char="Ø"/>
            </a:pPr>
            <a:r>
              <a:rPr lang="es-ES" dirty="0" smtClean="0">
                <a:solidFill>
                  <a:srgbClr val="003399"/>
                </a:solidFill>
                <a:effectLst/>
              </a:rPr>
              <a:t>Amor </a:t>
            </a:r>
            <a:r>
              <a:rPr lang="es-ES" dirty="0">
                <a:solidFill>
                  <a:srgbClr val="003399"/>
                </a:solidFill>
                <a:effectLst/>
              </a:rPr>
              <a:t>Fraternal</a:t>
            </a:r>
          </a:p>
          <a:p>
            <a:pPr marL="857250" lvl="1" indent="-457200" algn="l">
              <a:buFont typeface="Wingdings" panose="05000000000000000000" pitchFamily="2" charset="2"/>
              <a:buChar char="Ø"/>
            </a:pPr>
            <a:r>
              <a:rPr lang="es-ES" dirty="0" smtClean="0">
                <a:solidFill>
                  <a:srgbClr val="003399"/>
                </a:solidFill>
                <a:effectLst/>
              </a:rPr>
              <a:t>Honrar </a:t>
            </a:r>
            <a:r>
              <a:rPr lang="es-ES" dirty="0">
                <a:solidFill>
                  <a:srgbClr val="003399"/>
                </a:solidFill>
                <a:effectLst/>
              </a:rPr>
              <a:t>a Otros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7490"/>
                                        </p:tgtEl>
                                        <p:attrNameLst>
                                          <p:attrName>style.visibility</p:attrName>
                                        </p:attrNameLst>
                                      </p:cBhvr>
                                      <p:to>
                                        <p:strVal val="visible"/>
                                      </p:to>
                                    </p:set>
                                    <p:anim calcmode="lin" valueType="num">
                                      <p:cBhvr>
                                        <p:cTn id="7" dur="1000" fill="hold"/>
                                        <p:tgtEl>
                                          <p:spTgt spid="447490"/>
                                        </p:tgtEl>
                                        <p:attrNameLst>
                                          <p:attrName>ppt_w</p:attrName>
                                        </p:attrNameLst>
                                      </p:cBhvr>
                                      <p:tavLst>
                                        <p:tav tm="0">
                                          <p:val>
                                            <p:fltVal val="0"/>
                                          </p:val>
                                        </p:tav>
                                        <p:tav tm="100000">
                                          <p:val>
                                            <p:strVal val="#ppt_w"/>
                                          </p:val>
                                        </p:tav>
                                      </p:tavLst>
                                    </p:anim>
                                    <p:anim calcmode="lin" valueType="num">
                                      <p:cBhvr>
                                        <p:cTn id="8" dur="1000" fill="hold"/>
                                        <p:tgtEl>
                                          <p:spTgt spid="447490"/>
                                        </p:tgtEl>
                                        <p:attrNameLst>
                                          <p:attrName>ppt_h</p:attrName>
                                        </p:attrNameLst>
                                      </p:cBhvr>
                                      <p:tavLst>
                                        <p:tav tm="0">
                                          <p:val>
                                            <p:fltVal val="0"/>
                                          </p:val>
                                        </p:tav>
                                        <p:tav tm="100000">
                                          <p:val>
                                            <p:strVal val="#ppt_h"/>
                                          </p:val>
                                        </p:tav>
                                      </p:tavLst>
                                    </p:anim>
                                    <p:anim calcmode="lin" valueType="num">
                                      <p:cBhvr>
                                        <p:cTn id="9" dur="1000" fill="hold"/>
                                        <p:tgtEl>
                                          <p:spTgt spid="447490"/>
                                        </p:tgtEl>
                                        <p:attrNameLst>
                                          <p:attrName>style.rotation</p:attrName>
                                        </p:attrNameLst>
                                      </p:cBhvr>
                                      <p:tavLst>
                                        <p:tav tm="0">
                                          <p:val>
                                            <p:fltVal val="90"/>
                                          </p:val>
                                        </p:tav>
                                        <p:tav tm="100000">
                                          <p:val>
                                            <p:fltVal val="0"/>
                                          </p:val>
                                        </p:tav>
                                      </p:tavLst>
                                    </p:anim>
                                    <p:animEffect transition="in" filter="fade">
                                      <p:cBhvr>
                                        <p:cTn id="10" dur="1000"/>
                                        <p:tgtEl>
                                          <p:spTgt spid="44749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47491">
                                            <p:txEl>
                                              <p:pRg st="0" end="0"/>
                                            </p:txEl>
                                          </p:spTgt>
                                        </p:tgtEl>
                                        <p:attrNameLst>
                                          <p:attrName>style.visibility</p:attrName>
                                        </p:attrNameLst>
                                      </p:cBhvr>
                                      <p:to>
                                        <p:strVal val="visible"/>
                                      </p:to>
                                    </p:set>
                                    <p:animEffect transition="in" filter="fade">
                                      <p:cBhvr>
                                        <p:cTn id="14" dur="1000"/>
                                        <p:tgtEl>
                                          <p:spTgt spid="447491">
                                            <p:txEl>
                                              <p:pRg st="0" end="0"/>
                                            </p:txEl>
                                          </p:spTgt>
                                        </p:tgtEl>
                                      </p:cBhvr>
                                    </p:animEffect>
                                    <p:anim calcmode="lin" valueType="num">
                                      <p:cBhvr>
                                        <p:cTn id="15"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1" end="1"/>
                                            </p:txEl>
                                          </p:spTgt>
                                        </p:tgtEl>
                                        <p:attrNameLst>
                                          <p:attrName>style.visibility</p:attrName>
                                        </p:attrNameLst>
                                      </p:cBhvr>
                                      <p:to>
                                        <p:strVal val="visible"/>
                                      </p:to>
                                    </p:set>
                                    <p:animEffect transition="in" filter="fade">
                                      <p:cBhvr>
                                        <p:cTn id="21" dur="1000"/>
                                        <p:tgtEl>
                                          <p:spTgt spid="447491">
                                            <p:txEl>
                                              <p:pRg st="1" end="1"/>
                                            </p:txEl>
                                          </p:spTgt>
                                        </p:tgtEl>
                                      </p:cBhvr>
                                    </p:animEffect>
                                    <p:anim calcmode="lin" valueType="num">
                                      <p:cBhvr>
                                        <p:cTn id="22"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2" end="2"/>
                                            </p:txEl>
                                          </p:spTgt>
                                        </p:tgtEl>
                                        <p:attrNameLst>
                                          <p:attrName>style.visibility</p:attrName>
                                        </p:attrNameLst>
                                      </p:cBhvr>
                                      <p:to>
                                        <p:strVal val="visible"/>
                                      </p:to>
                                    </p:set>
                                    <p:animEffect transition="in" filter="fade">
                                      <p:cBhvr>
                                        <p:cTn id="28" dur="1000"/>
                                        <p:tgtEl>
                                          <p:spTgt spid="447491">
                                            <p:txEl>
                                              <p:pRg st="2" end="2"/>
                                            </p:txEl>
                                          </p:spTgt>
                                        </p:tgtEl>
                                      </p:cBhvr>
                                    </p:animEffect>
                                    <p:anim calcmode="lin" valueType="num">
                                      <p:cBhvr>
                                        <p:cTn id="29"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47491">
                                            <p:txEl>
                                              <p:pRg st="3" end="3"/>
                                            </p:txEl>
                                          </p:spTgt>
                                        </p:tgtEl>
                                        <p:attrNameLst>
                                          <p:attrName>style.visibility</p:attrName>
                                        </p:attrNameLst>
                                      </p:cBhvr>
                                      <p:to>
                                        <p:strVal val="visible"/>
                                      </p:to>
                                    </p:set>
                                    <p:animEffect transition="in" filter="fade">
                                      <p:cBhvr>
                                        <p:cTn id="35" dur="1000"/>
                                        <p:tgtEl>
                                          <p:spTgt spid="447491">
                                            <p:txEl>
                                              <p:pRg st="3" end="3"/>
                                            </p:txEl>
                                          </p:spTgt>
                                        </p:tgtEl>
                                      </p:cBhvr>
                                    </p:animEffect>
                                    <p:anim calcmode="lin" valueType="num">
                                      <p:cBhvr>
                                        <p:cTn id="36"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47491">
                                            <p:txEl>
                                              <p:pRg st="4" end="4"/>
                                            </p:txEl>
                                          </p:spTgt>
                                        </p:tgtEl>
                                        <p:attrNameLst>
                                          <p:attrName>style.visibility</p:attrName>
                                        </p:attrNameLst>
                                      </p:cBhvr>
                                      <p:to>
                                        <p:strVal val="visible"/>
                                      </p:to>
                                    </p:set>
                                    <p:animEffect transition="in" filter="fade">
                                      <p:cBhvr>
                                        <p:cTn id="42" dur="1000"/>
                                        <p:tgtEl>
                                          <p:spTgt spid="447491">
                                            <p:txEl>
                                              <p:pRg st="4" end="4"/>
                                            </p:txEl>
                                          </p:spTgt>
                                        </p:tgtEl>
                                      </p:cBhvr>
                                    </p:animEffect>
                                    <p:anim calcmode="lin" valueType="num">
                                      <p:cBhvr>
                                        <p:cTn id="43" dur="1000" fill="hold"/>
                                        <p:tgtEl>
                                          <p:spTgt spid="447491">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474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47491">
                                            <p:txEl>
                                              <p:pRg st="5" end="5"/>
                                            </p:txEl>
                                          </p:spTgt>
                                        </p:tgtEl>
                                        <p:attrNameLst>
                                          <p:attrName>style.visibility</p:attrName>
                                        </p:attrNameLst>
                                      </p:cBhvr>
                                      <p:to>
                                        <p:strVal val="visible"/>
                                      </p:to>
                                    </p:set>
                                    <p:animEffect transition="in" filter="fade">
                                      <p:cBhvr>
                                        <p:cTn id="49" dur="1000"/>
                                        <p:tgtEl>
                                          <p:spTgt spid="447491">
                                            <p:txEl>
                                              <p:pRg st="5" end="5"/>
                                            </p:txEl>
                                          </p:spTgt>
                                        </p:tgtEl>
                                      </p:cBhvr>
                                    </p:animEffect>
                                    <p:anim calcmode="lin" valueType="num">
                                      <p:cBhvr>
                                        <p:cTn id="50" dur="1000" fill="hold"/>
                                        <p:tgtEl>
                                          <p:spTgt spid="447491">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4749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Qué principio básico necesita </a:t>
            </a:r>
            <a:r>
              <a:rPr lang="es-ES_tradnl" dirty="0" smtClean="0">
                <a:effectLst/>
              </a:rPr>
              <a:t/>
            </a:r>
            <a:br>
              <a:rPr lang="es-ES_tradnl" dirty="0" smtClean="0">
                <a:effectLst/>
              </a:rPr>
            </a:br>
            <a:r>
              <a:rPr lang="es-ES_tradnl" dirty="0" smtClean="0">
                <a:effectLst/>
              </a:rPr>
              <a:t>tener </a:t>
            </a:r>
            <a:r>
              <a:rPr lang="es-ES_tradnl" dirty="0">
                <a:effectLst/>
              </a:rPr>
              <a:t>el </a:t>
            </a:r>
            <a:r>
              <a:rPr lang="es-ES_tradnl" dirty="0" smtClean="0">
                <a:effectLst/>
              </a:rPr>
              <a:t>siervo en su </a:t>
            </a:r>
            <a:r>
              <a:rPr lang="es-ES_tradnl" dirty="0">
                <a:effectLst/>
              </a:rPr>
              <a:t>vida?</a:t>
            </a:r>
            <a:endParaRPr lang="en-US" dirty="0">
              <a:effectLst/>
            </a:endParaRPr>
          </a:p>
          <a:p>
            <a:pPr marL="857250" lvl="1" indent="-457200" algn="l">
              <a:buFont typeface="Wingdings" panose="05000000000000000000" pitchFamily="2" charset="2"/>
              <a:buChar char="Ø"/>
            </a:pPr>
            <a:r>
              <a:rPr lang="es-ES_tradnl" dirty="0">
                <a:solidFill>
                  <a:srgbClr val="003399"/>
                </a:solidFill>
                <a:effectLst/>
              </a:rPr>
              <a:t> </a:t>
            </a:r>
            <a:r>
              <a:rPr lang="es-ES_tradnl" dirty="0" smtClean="0">
                <a:solidFill>
                  <a:srgbClr val="003399"/>
                </a:solidFill>
                <a:effectLst/>
              </a:rPr>
              <a:t>Autoridad</a:t>
            </a:r>
            <a:endParaRPr lang="en-US" dirty="0">
              <a:solidFill>
                <a:srgbClr val="003399"/>
              </a:solidFill>
              <a:effectLst/>
            </a:endParaRPr>
          </a:p>
          <a:p>
            <a:pPr marL="457200" indent="-457200" algn="l">
              <a:buFont typeface="Wingdings" panose="05000000000000000000" pitchFamily="2" charset="2"/>
              <a:buChar char="Ø"/>
            </a:pPr>
            <a:r>
              <a:rPr lang="es-ES_tradnl" dirty="0" smtClean="0">
                <a:effectLst/>
              </a:rPr>
              <a:t>¿</a:t>
            </a:r>
            <a:r>
              <a:rPr lang="es-ES_tradnl" dirty="0">
                <a:effectLst/>
              </a:rPr>
              <a:t>Por qué es cierto eso?</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Autoridad </a:t>
            </a:r>
            <a:r>
              <a:rPr lang="es-ES" dirty="0">
                <a:solidFill>
                  <a:srgbClr val="003399"/>
                </a:solidFill>
                <a:effectLst/>
              </a:rPr>
              <a:t>en la vida del siervo le da protección en cuanto al manejo y administración de su tiempo.</a:t>
            </a:r>
            <a:endParaRPr lang="en-US" dirty="0">
              <a:solidFill>
                <a:srgbClr val="003399"/>
              </a:solidFill>
              <a:effectLst/>
            </a:endParaRPr>
          </a:p>
        </p:txBody>
      </p:sp>
    </p:spTree>
    <p:extLst>
      <p:ext uri="{BB962C8B-B14F-4D97-AF65-F5344CB8AC3E}">
        <p14:creationId xmlns:p14="http://schemas.microsoft.com/office/powerpoint/2010/main" val="410645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2" end="2"/>
                                            </p:txEl>
                                          </p:spTgt>
                                        </p:tgtEl>
                                        <p:attrNameLst>
                                          <p:attrName>style.visibility</p:attrName>
                                        </p:attrNameLst>
                                      </p:cBhvr>
                                      <p:to>
                                        <p:strVal val="visible"/>
                                      </p:to>
                                    </p:set>
                                    <p:animEffect transition="in" filter="fade">
                                      <p:cBhvr>
                                        <p:cTn id="21" dur="1000"/>
                                        <p:tgtEl>
                                          <p:spTgt spid="447491">
                                            <p:txEl>
                                              <p:pRg st="2" end="2"/>
                                            </p:txEl>
                                          </p:spTgt>
                                        </p:tgtEl>
                                      </p:cBhvr>
                                    </p:animEffect>
                                    <p:anim calcmode="lin" valueType="num">
                                      <p:cBhvr>
                                        <p:cTn id="22"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3" end="3"/>
                                            </p:txEl>
                                          </p:spTgt>
                                        </p:tgtEl>
                                        <p:attrNameLst>
                                          <p:attrName>style.visibility</p:attrName>
                                        </p:attrNameLst>
                                      </p:cBhvr>
                                      <p:to>
                                        <p:strVal val="visible"/>
                                      </p:to>
                                    </p:set>
                                    <p:animEffect transition="in" filter="fade">
                                      <p:cBhvr>
                                        <p:cTn id="28" dur="1000"/>
                                        <p:tgtEl>
                                          <p:spTgt spid="447491">
                                            <p:txEl>
                                              <p:pRg st="3" end="3"/>
                                            </p:txEl>
                                          </p:spTgt>
                                        </p:tgtEl>
                                      </p:cBhvr>
                                    </p:animEffect>
                                    <p:anim calcmode="lin" valueType="num">
                                      <p:cBhvr>
                                        <p:cTn id="29"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467779908"/>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Ve y llena necesidades prácticas</a:t>
                      </a:r>
                      <a:endParaRPr lang="en-US" sz="2400" i="0" dirty="0">
                        <a:solidFill>
                          <a:srgbClr val="003399"/>
                        </a:solidFill>
                        <a:effectLst/>
                        <a:latin typeface="Times New Roman"/>
                        <a:ea typeface="Times New Roman"/>
                      </a:endParaRPr>
                    </a:p>
                    <a:p>
                      <a:pPr marL="118745" marR="45720" indent="0" algn="l">
                        <a:spcBef>
                          <a:spcPts val="600"/>
                        </a:spcBef>
                        <a:spcAft>
                          <a:spcPts val="200"/>
                        </a:spcAft>
                        <a:tabLst>
                          <a:tab pos="102870" algn="l"/>
                          <a:tab pos="457200" algn="l"/>
                        </a:tabLst>
                      </a:pPr>
                      <a:r>
                        <a:rPr lang="es-ES_tradnl" sz="2400" dirty="0">
                          <a:effectLst/>
                          <a:latin typeface="Times New Roman"/>
                          <a:ea typeface="Times New Roman"/>
                        </a:rPr>
                        <a:t>Necesidades importantes que parecen ser insignificantes a otros llaman la atención del siervo.  Estas necesidades son normalmente físicas; sin embargo, el siervo sabe que, al llenar esas necesidades, traerá ánimo y fuerza a la persona.  Timoteo tenía ese deseo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t>
                      </a:r>
                      <a:r>
                        <a:rPr lang="es-ES_tradnl" sz="2400" dirty="0">
                          <a:effectLst/>
                          <a:latin typeface="Times New Roman"/>
                          <a:ea typeface="Times New Roman"/>
                        </a:rPr>
                        <a:t>Fil. 2:20).</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Presta ayuda no </a:t>
                      </a:r>
                      <a:r>
                        <a:rPr lang="es-ES_tradnl" sz="2400" b="1" i="0" u="sng" dirty="0" smtClean="0">
                          <a:solidFill>
                            <a:srgbClr val="003399"/>
                          </a:solidFill>
                          <a:effectLst/>
                          <a:latin typeface="Times New Roman"/>
                          <a:ea typeface="Times New Roman"/>
                        </a:rPr>
                        <a:t>solicitada</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tabLst>
                          <a:tab pos="1931670" algn="l"/>
                        </a:tabLst>
                      </a:pPr>
                      <a:r>
                        <a:rPr lang="es-ES_tradnl" sz="2400" dirty="0">
                          <a:effectLst/>
                          <a:latin typeface="Times New Roman"/>
                          <a:ea typeface="Times New Roman"/>
                        </a:rPr>
                        <a:t>A veces las necesidades que el siervo ve son más importantes para el siervo que para la persona que está ayudando.  A veces, el siervo que utiliza esta iniciativa para llenar esas necesidades es percibido como “</a:t>
                      </a:r>
                      <a:r>
                        <a:rPr lang="es-ES_tradnl" sz="2400" b="1" i="0" u="sng" dirty="0">
                          <a:solidFill>
                            <a:srgbClr val="003399"/>
                          </a:solidFill>
                          <a:effectLst/>
                          <a:latin typeface="Times New Roman"/>
                          <a:ea typeface="Times New Roman"/>
                        </a:rPr>
                        <a:t>insistente</a:t>
                      </a:r>
                      <a:r>
                        <a:rPr lang="es-ES_tradnl" sz="2400" dirty="0">
                          <a:effectLst/>
                          <a:latin typeface="Times New Roman"/>
                          <a:ea typeface="Times New Roman"/>
                        </a:rPr>
                        <a:t>” e “</a:t>
                      </a:r>
                      <a:r>
                        <a:rPr lang="es-ES_tradnl" sz="2400" b="1" i="0" u="sng" dirty="0">
                          <a:solidFill>
                            <a:srgbClr val="003399"/>
                          </a:solidFill>
                          <a:effectLst/>
                          <a:latin typeface="Times New Roman"/>
                          <a:ea typeface="Times New Roman"/>
                        </a:rPr>
                        <a:t>intrusivo</a:t>
                      </a:r>
                      <a:r>
                        <a:rPr lang="es-ES_tradnl" sz="2400" dirty="0">
                          <a:effectLst/>
                          <a:latin typeface="Times New Roman"/>
                          <a:ea typeface="Times New Roman"/>
                        </a:rPr>
                        <a:t>.”</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6"/>
            <a:ext cx="4267200" cy="7052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4000"/>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3622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362200"/>
            <a:ext cx="4267200" cy="36576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7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274732207"/>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Libera a otros para lograr </a:t>
                      </a:r>
                      <a:r>
                        <a:rPr lang="es-ES_tradnl" sz="2400" b="1" i="0" u="sng" dirty="0" smtClean="0">
                          <a:solidFill>
                            <a:srgbClr val="003399"/>
                          </a:solidFill>
                          <a:effectLst/>
                          <a:latin typeface="Times New Roman"/>
                          <a:ea typeface="Times New Roman"/>
                        </a:rPr>
                        <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8745" marR="45720" algn="l">
                        <a:spcBef>
                          <a:spcPts val="600"/>
                        </a:spcBef>
                        <a:spcAft>
                          <a:spcPts val="0"/>
                        </a:spcAft>
                      </a:pPr>
                      <a:r>
                        <a:rPr lang="es-ES_tradnl" sz="2400" dirty="0">
                          <a:effectLst/>
                          <a:latin typeface="Times New Roman"/>
                          <a:ea typeface="Times New Roman"/>
                        </a:rPr>
                        <a:t>El gozo del siervo no está en hacer las cosas, sino en saber que en hacerlas, ha ayudado a otro en ser más productivo en las cosas que Dios tiene para él.  Timoteo sirvió a </a:t>
                      </a:r>
                      <a:r>
                        <a:rPr lang="es-ES_tradnl" sz="2400" b="1" i="0" u="sng" dirty="0">
                          <a:solidFill>
                            <a:srgbClr val="003399"/>
                          </a:solidFill>
                          <a:effectLst/>
                          <a:latin typeface="Times New Roman"/>
                          <a:ea typeface="Times New Roman"/>
                        </a:rPr>
                        <a:t>Pablo</a:t>
                      </a:r>
                      <a:r>
                        <a:rPr lang="es-ES_tradnl" sz="2400" dirty="0">
                          <a:solidFill>
                            <a:srgbClr val="003399"/>
                          </a:solidFill>
                          <a:effectLst/>
                          <a:latin typeface="Times New Roman"/>
                          <a:ea typeface="Times New Roman"/>
                        </a:rPr>
                        <a:t> </a:t>
                      </a:r>
                      <a:r>
                        <a:rPr lang="es-ES_tradnl" sz="2400" dirty="0">
                          <a:effectLst/>
                          <a:latin typeface="Times New Roman"/>
                          <a:ea typeface="Times New Roman"/>
                        </a:rPr>
                        <a:t>para que Pablo pudiese llevar a cabo su ministerio (Fil. 2:22).</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“Cosas” demasiado importantes</a:t>
                      </a:r>
                      <a:endParaRPr lang="en-US" sz="2400" i="0" dirty="0">
                        <a:solidFill>
                          <a:srgbClr val="003399"/>
                        </a:solidFill>
                        <a:effectLst/>
                        <a:latin typeface="Times New Roman"/>
                        <a:ea typeface="Times New Roman"/>
                      </a:endParaRPr>
                    </a:p>
                    <a:p>
                      <a:pPr marL="118745" marR="45720" algn="l">
                        <a:spcBef>
                          <a:spcPts val="600"/>
                        </a:spcBef>
                        <a:spcAft>
                          <a:spcPts val="0"/>
                        </a:spcAft>
                      </a:pPr>
                      <a:r>
                        <a:rPr lang="es-ES_tradnl" sz="2400" dirty="0">
                          <a:effectLst/>
                          <a:latin typeface="Times New Roman"/>
                          <a:ea typeface="Times New Roman"/>
                        </a:rPr>
                        <a:t>Para llenar las necesidades de otros, el siervo muchas veces </a:t>
                      </a:r>
                      <a:r>
                        <a:rPr lang="es-ES_tradnl" sz="2400" dirty="0" smtClean="0">
                          <a:effectLst/>
                          <a:latin typeface="Times New Roman"/>
                          <a:ea typeface="Times New Roman"/>
                        </a:rPr>
                        <a:t>descuida </a:t>
                      </a:r>
                      <a:r>
                        <a:rPr lang="es-ES_tradnl" sz="2400" dirty="0">
                          <a:effectLst/>
                          <a:latin typeface="Times New Roman"/>
                          <a:ea typeface="Times New Roman"/>
                        </a:rPr>
                        <a:t>las necesidades de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b="1" i="0" u="sng" dirty="0" smtClean="0">
                          <a:solidFill>
                            <a:srgbClr val="003399"/>
                          </a:solidFill>
                          <a:effectLst/>
                          <a:latin typeface="Times New Roman"/>
                          <a:ea typeface="Times New Roman"/>
                        </a:rPr>
                        <a:t>su </a:t>
                      </a:r>
                      <a:r>
                        <a:rPr lang="es-ES_tradnl" sz="2400" b="1" i="0" u="sng" dirty="0">
                          <a:solidFill>
                            <a:srgbClr val="003399"/>
                          </a:solidFill>
                          <a:effectLst/>
                          <a:latin typeface="Times New Roman"/>
                          <a:ea typeface="Times New Roman"/>
                        </a:rPr>
                        <a:t>propia familia</a:t>
                      </a:r>
                      <a:r>
                        <a:rPr lang="es-ES_tradnl" sz="2400" dirty="0">
                          <a:effectLst/>
                          <a:latin typeface="Times New Roman"/>
                          <a:ea typeface="Times New Roman"/>
                        </a:rPr>
                        <a:t> y sus propias </a:t>
                      </a:r>
                      <a:r>
                        <a:rPr lang="es-ES_tradnl" sz="2400" dirty="0" smtClean="0">
                          <a:effectLst/>
                          <a:latin typeface="Times New Roman"/>
                          <a:ea typeface="Times New Roman"/>
                        </a:rPr>
                        <a:t>responsabilidades</a:t>
                      </a:r>
                      <a:r>
                        <a:rPr lang="es-ES_tradnl" sz="2400" dirty="0">
                          <a:effectLst/>
                          <a:latin typeface="Times New Roman"/>
                          <a:ea typeface="Times New Roman"/>
                        </a:rPr>
                        <a:t>. Esto puede causar que reaccione su familia y que otros piensen que el siervo esté poniendo demasiada atención en “las cosas.”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4000"/>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482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859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111199180"/>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Ignora el cansancio</a:t>
                      </a:r>
                      <a:endParaRPr lang="en-US" sz="2400" i="0" dirty="0">
                        <a:solidFill>
                          <a:srgbClr val="003399"/>
                        </a:solidFill>
                        <a:effectLst/>
                        <a:latin typeface="Times New Roman"/>
                        <a:ea typeface="Times New Roman"/>
                      </a:endParaRPr>
                    </a:p>
                    <a:p>
                      <a:pPr marL="114300" marR="45720" indent="0" algn="l">
                        <a:spcBef>
                          <a:spcPts val="600"/>
                        </a:spcBef>
                        <a:spcAft>
                          <a:spcPts val="600"/>
                        </a:spcAft>
                        <a:tabLst>
                          <a:tab pos="102870" algn="l"/>
                          <a:tab pos="457200" algn="l"/>
                        </a:tabLst>
                      </a:pPr>
                      <a:r>
                        <a:rPr lang="es-ES_tradnl" sz="2400" dirty="0">
                          <a:effectLst/>
                          <a:latin typeface="Times New Roman"/>
                          <a:ea typeface="Times New Roman"/>
                        </a:rPr>
                        <a:t>Porque el siervo ve la importancia del trabajo que ha comenzado, usará libremente su tiempo, dinero y fuerza para cumplirlo.  Su enfoque no está en sí mismo, sino en el fin de su trabajo que traerá beneficio a la otra persona y gozo a sí mismo.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Traba más allá de sus límites</a:t>
                      </a:r>
                      <a:endParaRPr lang="en-US" sz="2400" i="0" dirty="0">
                        <a:solidFill>
                          <a:srgbClr val="003399"/>
                        </a:solidFill>
                        <a:effectLst/>
                        <a:latin typeface="Times New Roman"/>
                        <a:ea typeface="Times New Roman"/>
                      </a:endParaRPr>
                    </a:p>
                    <a:p>
                      <a:pPr marL="114300" marR="45720" algn="l">
                        <a:spcBef>
                          <a:spcPts val="600"/>
                        </a:spcBef>
                        <a:spcAft>
                          <a:spcPts val="600"/>
                        </a:spcAft>
                        <a:tabLst>
                          <a:tab pos="1931670" algn="l"/>
                        </a:tabLst>
                      </a:pPr>
                      <a:r>
                        <a:rPr lang="es-ES_tradnl" sz="2400" b="1" i="0" u="sng" dirty="0">
                          <a:solidFill>
                            <a:srgbClr val="003399"/>
                          </a:solidFill>
                          <a:effectLst/>
                          <a:latin typeface="Times New Roman"/>
                          <a:ea typeface="Times New Roman"/>
                        </a:rPr>
                        <a:t>Tensión</a:t>
                      </a:r>
                      <a:r>
                        <a:rPr lang="es-ES_tradnl" sz="2400" dirty="0">
                          <a:solidFill>
                            <a:srgbClr val="003399"/>
                          </a:solidFill>
                          <a:effectLst/>
                          <a:latin typeface="Times New Roman"/>
                          <a:ea typeface="Times New Roman"/>
                        </a:rPr>
                        <a:t> </a:t>
                      </a:r>
                      <a:r>
                        <a:rPr lang="es-ES_tradnl" sz="2400" dirty="0">
                          <a:effectLst/>
                          <a:latin typeface="Times New Roman"/>
                          <a:ea typeface="Times New Roman"/>
                        </a:rPr>
                        <a:t>que resulta en problemas físicas, especialmente del estomago es común en siervos.  Es la consecuencia de trabajar más allá de sus límites en un trabajo o de haber tomado demasiados proyectos. Timoteo tuvo problemas gastronómicos según la carta de Pablo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t>
                      </a:r>
                      <a:r>
                        <a:rPr lang="es-ES_tradnl" sz="2400" dirty="0">
                          <a:effectLst/>
                          <a:latin typeface="Times New Roman"/>
                          <a:ea typeface="Times New Roman"/>
                        </a:rPr>
                        <a:t>1 Timoteo 5:23).</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4000"/>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1961706"/>
            <a:ext cx="4267200" cy="3829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1961707"/>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592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180515673"/>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Dificultad en decir “No</a:t>
                      </a:r>
                      <a:r>
                        <a:rPr lang="es-ES_tradnl" sz="2400" b="1" i="0" u="sng" dirty="0" smtClean="0">
                          <a:solidFill>
                            <a:srgbClr val="003399"/>
                          </a:solidFill>
                          <a:effectLst/>
                          <a:latin typeface="Times New Roman"/>
                          <a:ea typeface="Times New Roman"/>
                        </a:rPr>
                        <a:t>”</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Ya que el siervo llena las necesidades de otros </a:t>
                      </a:r>
                      <a:r>
                        <a:rPr lang="es-ES_tradnl" sz="2400" dirty="0" smtClean="0">
                          <a:effectLst/>
                          <a:latin typeface="Times New Roman"/>
                          <a:ea typeface="Times New Roman"/>
                        </a:rPr>
                        <a:t>efectiva-mente</a:t>
                      </a:r>
                      <a:r>
                        <a:rPr lang="es-ES_tradnl" sz="2400" dirty="0">
                          <a:effectLst/>
                          <a:latin typeface="Times New Roman"/>
                          <a:ea typeface="Times New Roman"/>
                        </a:rPr>
                        <a:t>, otros quizá pedirán ayuda parecida. El siervo tiene dificultad en decir “no” porque estas peticiones representan necesidades reales y se siente obligado de llenar esas necesidades también.</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Descuida las prioridades de Dios</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Muchas veces el siervo es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puesto </a:t>
                      </a:r>
                      <a:r>
                        <a:rPr lang="es-ES_tradnl" sz="2400" dirty="0">
                          <a:effectLst/>
                          <a:latin typeface="Times New Roman"/>
                          <a:ea typeface="Times New Roman"/>
                        </a:rPr>
                        <a:t>en una posición de responsabilidad porque es trabajador diligente.  Luego es fácil para él voluntariamente ayudar a otros en vez de delegarles  trabajos.  Esto causa que las autoridades del siervo se frustren cuando proyectos no son terminados a tiempo.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4000"/>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09800"/>
            <a:ext cx="4267200" cy="3733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98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441455532"/>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Atento a gustos y </a:t>
                      </a:r>
                      <a:r>
                        <a:rPr lang="es-ES_tradnl" sz="2400" b="1" i="0" u="sng" dirty="0" smtClean="0">
                          <a:solidFill>
                            <a:srgbClr val="003399"/>
                          </a:solidFill>
                          <a:effectLst/>
                          <a:latin typeface="Times New Roman"/>
                          <a:ea typeface="Times New Roman"/>
                        </a:rPr>
                        <a:t>disgustos</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siervo tiene una habilidad de encontrar y recordar los intereses especiales de la gente.  Cumpleaños y aniversarios son especiales para el siervo porque trata de llenar esos gustos para hacer la ocasión un poco más especial.</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Reacciona a la necesidad ignorada</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siervo reacciona a personas que no llenan necesidades obvias.  Él da por sentado que otros vean lo que él ve.  Si el cuenta una necesidad a otra persona y la persona no cumple con la sugerencia, puede ser resentido.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4000"/>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154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904265472"/>
              </p:ext>
            </p:extLst>
          </p:nvPr>
        </p:nvGraphicFramePr>
        <p:xfrm>
          <a:off x="152400" y="911770"/>
          <a:ext cx="8839200" cy="5381712"/>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Necesita </a:t>
                      </a:r>
                      <a:r>
                        <a:rPr lang="es-ES_tradnl" sz="2400" b="1" i="0" u="sng" dirty="0" smtClean="0">
                          <a:solidFill>
                            <a:srgbClr val="003399"/>
                          </a:solidFill>
                          <a:effectLst/>
                          <a:latin typeface="Times New Roman"/>
                          <a:ea typeface="Times New Roman"/>
                        </a:rPr>
                        <a:t>aprobación</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8745" marR="45720" algn="l">
                        <a:spcBef>
                          <a:spcPts val="600"/>
                        </a:spcBef>
                        <a:spcAft>
                          <a:spcPts val="400"/>
                        </a:spcAft>
                      </a:pPr>
                      <a:r>
                        <a:rPr lang="es-ES_tradnl" sz="2400" dirty="0">
                          <a:effectLst/>
                          <a:latin typeface="Times New Roman"/>
                          <a:ea typeface="Times New Roman"/>
                        </a:rPr>
                        <a:t>Reconocimiento y </a:t>
                      </a:r>
                      <a:r>
                        <a:rPr lang="es-ES_tradnl" sz="2400" dirty="0" err="1" smtClean="0">
                          <a:effectLst/>
                          <a:latin typeface="Times New Roman"/>
                          <a:ea typeface="Times New Roman"/>
                        </a:rPr>
                        <a:t>agradeci</a:t>
                      </a:r>
                      <a:r>
                        <a:rPr lang="es-ES_tradnl" sz="2400" dirty="0" smtClean="0">
                          <a:effectLst/>
                          <a:latin typeface="Times New Roman"/>
                          <a:ea typeface="Times New Roman"/>
                        </a:rPr>
                        <a:t>-miento </a:t>
                      </a:r>
                      <a:r>
                        <a:rPr lang="es-ES_tradnl" sz="2400" dirty="0">
                          <a:effectLst/>
                          <a:latin typeface="Times New Roman"/>
                          <a:ea typeface="Times New Roman"/>
                        </a:rPr>
                        <a:t>confirma al siervo que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su </a:t>
                      </a:r>
                      <a:r>
                        <a:rPr lang="es-ES_tradnl" sz="2400" dirty="0">
                          <a:effectLst/>
                          <a:latin typeface="Times New Roman"/>
                          <a:ea typeface="Times New Roman"/>
                        </a:rPr>
                        <a:t>trabajo es necesario y que está siendo bendecido por el Señor.   El siervo también desea una </a:t>
                      </a:r>
                      <a:r>
                        <a:rPr lang="es-ES_tradnl" sz="2400" b="1" i="0" u="sng" dirty="0">
                          <a:solidFill>
                            <a:srgbClr val="003399"/>
                          </a:solidFill>
                          <a:effectLst/>
                          <a:latin typeface="Times New Roman"/>
                          <a:ea typeface="Times New Roman"/>
                        </a:rPr>
                        <a:t>dirección clara</a:t>
                      </a:r>
                      <a:r>
                        <a:rPr lang="es-ES_tradnl" sz="2400" dirty="0">
                          <a:effectLst/>
                          <a:latin typeface="Times New Roman"/>
                          <a:ea typeface="Times New Roman"/>
                        </a:rPr>
                        <a:t>.  Pablo dio a Timoteo más alabanza e instrucción que cualquier otro.  El siervo prefiere trabajar con otra persona que por otra persona.</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Resiente falta de agradecimiento</a:t>
                      </a:r>
                      <a:endParaRPr lang="en-US" sz="2400" i="0" dirty="0">
                        <a:solidFill>
                          <a:srgbClr val="003399"/>
                        </a:solidFill>
                        <a:effectLst/>
                        <a:latin typeface="Times New Roman"/>
                        <a:ea typeface="Times New Roman"/>
                      </a:endParaRPr>
                    </a:p>
                    <a:p>
                      <a:pPr marL="118745" marR="45720" algn="l">
                        <a:spcBef>
                          <a:spcPts val="600"/>
                        </a:spcBef>
                        <a:spcAft>
                          <a:spcPts val="400"/>
                        </a:spcAft>
                      </a:pPr>
                      <a:r>
                        <a:rPr lang="es-ES_tradnl" sz="2400" dirty="0">
                          <a:effectLst/>
                          <a:latin typeface="Times New Roman"/>
                          <a:ea typeface="Times New Roman"/>
                        </a:rPr>
                        <a:t>Si el siervo es dado un trabajo solamente porque la otra persona sabe que es siervo y que le da gozo en hacerlo, el siervo puede sentirse maltratado y reaccionar con ira.  Esto resulta en que el siervo olvida que está trabajando por el Señor.  También puede perder el enfoque si el que está sirviendo no está utilizando su tiempo sabiamente.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4000"/>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09800"/>
            <a:ext cx="4267200" cy="406817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09800"/>
            <a:ext cx="4267200" cy="406817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580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633034142"/>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457200" marR="45720" indent="-342900" algn="l">
                        <a:spcBef>
                          <a:spcPts val="600"/>
                        </a:spcBef>
                        <a:spcAft>
                          <a:spcPts val="600"/>
                        </a:spcAft>
                        <a:buFont typeface="Arial" panose="020B0604020202020204" pitchFamily="34" charset="0"/>
                        <a:buChar char="•"/>
                      </a:pPr>
                      <a:r>
                        <a:rPr lang="es-ES_tradnl" sz="2400" b="1" i="0" u="sng" dirty="0" smtClean="0">
                          <a:solidFill>
                            <a:srgbClr val="003399"/>
                          </a:solidFill>
                          <a:effectLst/>
                          <a:latin typeface="Times New Roman"/>
                        </a:rPr>
                        <a:t>Le </a:t>
                      </a:r>
                      <a:r>
                        <a:rPr lang="es-ES_tradnl" sz="2400" b="1" i="0" u="sng" dirty="0">
                          <a:solidFill>
                            <a:srgbClr val="003399"/>
                          </a:solidFill>
                          <a:effectLst/>
                          <a:latin typeface="Times New Roman"/>
                        </a:rPr>
                        <a:t>gusta proyectos de corto plazo</a:t>
                      </a:r>
                      <a:r>
                        <a:rPr lang="en-US" sz="2400" i="0" dirty="0">
                          <a:solidFill>
                            <a:srgbClr val="003399"/>
                          </a:solidFill>
                          <a:effectLst/>
                          <a:latin typeface="Times New Roman"/>
                        </a:rPr>
                        <a:t> </a:t>
                      </a:r>
                      <a:endParaRPr lang="en-US" sz="2400" i="0" dirty="0" smtClean="0">
                        <a:solidFill>
                          <a:srgbClr val="003399"/>
                        </a:solidFill>
                        <a:effectLst/>
                        <a:latin typeface="Times New Roman"/>
                      </a:endParaRPr>
                    </a:p>
                    <a:p>
                      <a:pPr marL="114300" marR="45720" indent="0" algn="l">
                        <a:spcBef>
                          <a:spcPts val="600"/>
                        </a:spcBef>
                        <a:spcAft>
                          <a:spcPts val="600"/>
                        </a:spcAft>
                        <a:buFont typeface="Arial" panose="020B0604020202020204" pitchFamily="34" charset="0"/>
                        <a:buNone/>
                      </a:pPr>
                      <a:r>
                        <a:rPr lang="es-ES_tradnl" sz="2400" dirty="0" smtClean="0">
                          <a:effectLst/>
                          <a:latin typeface="Times New Roman"/>
                          <a:ea typeface="Times New Roman"/>
                        </a:rPr>
                        <a:t>Las </a:t>
                      </a:r>
                      <a:r>
                        <a:rPr lang="es-ES_tradnl" sz="2400" dirty="0">
                          <a:effectLst/>
                          <a:latin typeface="Times New Roman"/>
                          <a:ea typeface="Times New Roman"/>
                        </a:rPr>
                        <a:t>tareas que atrae al siervo por lo general son necesidades </a:t>
                      </a:r>
                      <a:r>
                        <a:rPr lang="es-ES_tradnl" sz="2400" dirty="0" smtClean="0">
                          <a:effectLst/>
                          <a:latin typeface="Times New Roman"/>
                          <a:ea typeface="Times New Roman"/>
                        </a:rPr>
                        <a:t>inmediatas</a:t>
                      </a:r>
                      <a:r>
                        <a:rPr lang="es-ES_tradnl" sz="2400" dirty="0">
                          <a:effectLst/>
                          <a:latin typeface="Times New Roman"/>
                          <a:ea typeface="Times New Roman"/>
                        </a:rPr>
                        <a:t>.  El siervo muchas veces se frustra con planes de largo plazo o con trabajos con poco progreso visible. </a:t>
                      </a:r>
                      <a:r>
                        <a:rPr lang="es-ES_tradnl" sz="2400" dirty="0" smtClean="0">
                          <a:effectLst/>
                          <a:latin typeface="Times New Roman"/>
                          <a:ea typeface="Times New Roman"/>
                        </a:rPr>
                        <a:t>Timoteo </a:t>
                      </a:r>
                      <a:r>
                        <a:rPr lang="es-ES_tradnl" sz="2400" dirty="0">
                          <a:effectLst/>
                          <a:latin typeface="Times New Roman"/>
                          <a:ea typeface="Times New Roman"/>
                        </a:rPr>
                        <a:t>fue animado a sufrir penalidades como buen soldado de Jesucristo (1 Timoteo 4:16; 2 Timoteo 2:3).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Todo jira por su </a:t>
                      </a:r>
                      <a:r>
                        <a:rPr lang="es-ES_tradnl" sz="2400" b="1" i="0" u="sng" dirty="0" smtClean="0">
                          <a:solidFill>
                            <a:srgbClr val="003399"/>
                          </a:solidFill>
                          <a:effectLst/>
                          <a:latin typeface="Times New Roman"/>
                          <a:ea typeface="Times New Roman"/>
                        </a:rPr>
                        <a:t>horario</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Porque el siervo no quiere o no puede delegar trabajos, muchas veces desarrolla su propio horario y esperan que todos adapten al suyo.  La falta de delegación puede impedir que su familia siente como parte de su servicio.  Puede ser que ellos se sienten menospreciados.</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6"/>
            <a:ext cx="4267200" cy="7052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4000"/>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09800"/>
            <a:ext cx="4267200" cy="35814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09800"/>
            <a:ext cx="4267200" cy="35814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341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792812749"/>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Pone toques “extras” en su tarea</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siervo sabe que por hacer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algo </a:t>
                      </a:r>
                      <a:r>
                        <a:rPr lang="es-ES_tradnl" sz="2400" dirty="0">
                          <a:effectLst/>
                          <a:latin typeface="Times New Roman"/>
                          <a:ea typeface="Times New Roman"/>
                        </a:rPr>
                        <a:t>más que lo esperado, no solamente va a complacer a la otra persona, sino también demuestra que lo está haciendo para el Señor.  “Yendo la segunda milla”  (Mateo 5:41).</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Se frustra con límites de tiempo</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siervo puede reaccionar a un horario rígido, sin dar cuenta que es para su propia protección.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Tal </a:t>
                      </a:r>
                      <a:r>
                        <a:rPr lang="es-ES_tradnl" sz="2400" dirty="0">
                          <a:effectLst/>
                          <a:latin typeface="Times New Roman"/>
                          <a:ea typeface="Times New Roman"/>
                        </a:rPr>
                        <a:t>vez se siente que lo impida del gozo de servir un poco más.  Dos veces Pablo advirtió a Timoteo a no “desviarse”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t>
                      </a:r>
                      <a:r>
                        <a:rPr lang="es-ES_tradnl" sz="2400" dirty="0">
                          <a:effectLst/>
                          <a:latin typeface="Times New Roman"/>
                          <a:ea typeface="Times New Roman"/>
                        </a:rPr>
                        <a:t>2 Timoteo 4:9, 21).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6"/>
            <a:ext cx="4267200" cy="7052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3999"/>
            <a:ext cx="4267200" cy="685799"/>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347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156219957"/>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Llena necesidades rápidamente</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En el esfuerzo de cumplir una tarea, el siervo trata de evitar comités y papeleo.  El siervo usará recursos personales para evitar retrasos en el trabajo por delante.</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Interfiere con la disciplina divina</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Los propósitos de Dios pueden ser frustrados cuándo un siervo trata de llenar una necesidad que Dios puso con la intención de traer arrepentimiento en la vida de uno.  Si un siervo hubiera llenado las necesidades del hijo pródigo en su desesperación, hubiera impedido su regreso al padre (Lucas 15:11-31).</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3999"/>
            <a:ext cx="4267200" cy="761999"/>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86000"/>
            <a:ext cx="4267200" cy="3733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86000"/>
            <a:ext cx="4267200" cy="3733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894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El que tiene el don de </a:t>
            </a:r>
            <a:r>
              <a:rPr lang="es-ES_tradnl" dirty="0" smtClean="0">
                <a:effectLst/>
              </a:rPr>
              <a:t>servicio </a:t>
            </a:r>
            <a:r>
              <a:rPr lang="es-ES_tradnl" dirty="0">
                <a:effectLst/>
              </a:rPr>
              <a:t>puede </a:t>
            </a:r>
            <a:r>
              <a:rPr lang="es-ES_tradnl" dirty="0" smtClean="0">
                <a:effectLst/>
              </a:rPr>
              <a:t/>
            </a:r>
            <a:br>
              <a:rPr lang="es-ES_tradnl" dirty="0" smtClean="0">
                <a:effectLst/>
              </a:rPr>
            </a:br>
            <a:r>
              <a:rPr lang="es-ES_tradnl" dirty="0" smtClean="0">
                <a:effectLst/>
              </a:rPr>
              <a:t>ser </a:t>
            </a:r>
            <a:r>
              <a:rPr lang="es-ES_tradnl" dirty="0">
                <a:effectLst/>
              </a:rPr>
              <a:t>usado grandemente por el Señor. </a:t>
            </a:r>
            <a:endParaRPr lang="en-US" dirty="0">
              <a:effectLst/>
            </a:endParaRPr>
          </a:p>
          <a:p>
            <a:pPr marL="457200" indent="-457200" algn="l">
              <a:buFont typeface="Wingdings" panose="05000000000000000000" pitchFamily="2" charset="2"/>
              <a:buChar char="Ø"/>
            </a:pPr>
            <a:r>
              <a:rPr lang="es-ES_tradnl" dirty="0" smtClean="0">
                <a:effectLst/>
              </a:rPr>
              <a:t>Sin </a:t>
            </a:r>
            <a:r>
              <a:rPr lang="es-ES_tradnl" dirty="0">
                <a:effectLst/>
              </a:rPr>
              <a:t>embargo, el siervo tiene que tener mucho cuidado de no abusar del don que Dios le ha dado.  Tiene que servir con </a:t>
            </a:r>
            <a:r>
              <a:rPr lang="es-ES_tradnl" b="1" u="sng" dirty="0">
                <a:solidFill>
                  <a:srgbClr val="003399"/>
                </a:solidFill>
                <a:effectLst/>
              </a:rPr>
              <a:t>amor fraternal</a:t>
            </a:r>
            <a:r>
              <a:rPr lang="es-ES_tradnl" dirty="0">
                <a:solidFill>
                  <a:srgbClr val="003399"/>
                </a:solidFill>
                <a:effectLst/>
              </a:rPr>
              <a:t> </a:t>
            </a:r>
            <a:r>
              <a:rPr lang="es-ES_tradnl" dirty="0">
                <a:effectLst/>
              </a:rPr>
              <a:t>y reconocer que está siempre bajo la autoridad del Señor.  </a:t>
            </a:r>
            <a:r>
              <a:rPr lang="es-ES_tradnl" dirty="0" smtClean="0">
                <a:effectLst/>
              </a:rPr>
              <a:t/>
            </a:r>
            <a:br>
              <a:rPr lang="es-ES_tradnl" dirty="0" smtClean="0">
                <a:effectLst/>
              </a:rPr>
            </a:br>
            <a:r>
              <a:rPr lang="es-ES_tradnl" dirty="0" smtClean="0">
                <a:effectLst/>
              </a:rPr>
              <a:t>Es </a:t>
            </a:r>
            <a:r>
              <a:rPr lang="es-ES_tradnl" dirty="0">
                <a:effectLst/>
              </a:rPr>
              <a:t>a </a:t>
            </a:r>
            <a:r>
              <a:rPr lang="es-ES_tradnl" b="1" u="sng" dirty="0">
                <a:solidFill>
                  <a:srgbClr val="003399"/>
                </a:solidFill>
                <a:effectLst/>
              </a:rPr>
              <a:t>Dios</a:t>
            </a:r>
            <a:r>
              <a:rPr lang="es-ES_tradnl" dirty="0">
                <a:solidFill>
                  <a:srgbClr val="003399"/>
                </a:solidFill>
                <a:effectLst/>
              </a:rPr>
              <a:t> </a:t>
            </a:r>
            <a:r>
              <a:rPr lang="es-ES_tradnl" dirty="0">
                <a:effectLst/>
              </a:rPr>
              <a:t>quién sirve el que tiene el don </a:t>
            </a:r>
            <a:r>
              <a:rPr lang="es-ES_tradnl" dirty="0" smtClean="0">
                <a:effectLst/>
              </a:rPr>
              <a:t/>
            </a:r>
            <a:br>
              <a:rPr lang="es-ES_tradnl" dirty="0" smtClean="0">
                <a:effectLst/>
              </a:rPr>
            </a:br>
            <a:r>
              <a:rPr lang="es-ES_tradnl" dirty="0" smtClean="0">
                <a:effectLst/>
              </a:rPr>
              <a:t>                de </a:t>
            </a:r>
            <a:r>
              <a:rPr lang="es-ES_tradnl" dirty="0">
                <a:effectLst/>
              </a:rPr>
              <a:t>servicio, no al hombre.  </a:t>
            </a:r>
            <a:endParaRPr lang="en-US" dirty="0">
              <a:effectLst/>
            </a:endParaRPr>
          </a:p>
        </p:txBody>
      </p:sp>
    </p:spTree>
    <p:extLst>
      <p:ext uri="{BB962C8B-B14F-4D97-AF65-F5344CB8AC3E}">
        <p14:creationId xmlns:p14="http://schemas.microsoft.com/office/powerpoint/2010/main" val="37780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Servicio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Como </a:t>
            </a:r>
            <a:r>
              <a:rPr lang="es-ES_tradnl" dirty="0">
                <a:effectLst/>
              </a:rPr>
              <a:t>siervo, debe estar siempre </a:t>
            </a:r>
            <a:r>
              <a:rPr lang="es-ES_tradnl" dirty="0" smtClean="0">
                <a:effectLst/>
              </a:rPr>
              <a:t/>
            </a:r>
            <a:br>
              <a:rPr lang="es-ES_tradnl" dirty="0" smtClean="0">
                <a:effectLst/>
              </a:rPr>
            </a:br>
            <a:r>
              <a:rPr lang="es-ES_tradnl" dirty="0" smtClean="0">
                <a:effectLst/>
              </a:rPr>
              <a:t>sumiso </a:t>
            </a:r>
            <a:r>
              <a:rPr lang="es-ES_tradnl" dirty="0">
                <a:effectLst/>
              </a:rPr>
              <a:t>al Espíritu Santo, a Su </a:t>
            </a:r>
            <a:r>
              <a:rPr lang="es-ES_tradnl" b="1" u="sng" dirty="0">
                <a:solidFill>
                  <a:srgbClr val="003399"/>
                </a:solidFill>
                <a:effectLst/>
              </a:rPr>
              <a:t>dirección</a:t>
            </a:r>
            <a:r>
              <a:rPr lang="es-ES_tradnl" dirty="0">
                <a:solidFill>
                  <a:srgbClr val="003399"/>
                </a:solidFill>
                <a:effectLst/>
              </a:rPr>
              <a:t> </a:t>
            </a:r>
            <a:r>
              <a:rPr lang="es-ES_tradnl" dirty="0" smtClean="0">
                <a:solidFill>
                  <a:srgbClr val="003399"/>
                </a:solidFill>
                <a:effectLst/>
              </a:rPr>
              <a:t/>
            </a:r>
            <a:br>
              <a:rPr lang="es-ES_tradnl" dirty="0" smtClean="0">
                <a:solidFill>
                  <a:srgbClr val="003399"/>
                </a:solidFill>
                <a:effectLst/>
              </a:rPr>
            </a:br>
            <a:r>
              <a:rPr lang="es-ES_tradnl" dirty="0" smtClean="0">
                <a:effectLst/>
              </a:rPr>
              <a:t>y </a:t>
            </a:r>
            <a:r>
              <a:rPr lang="es-ES_tradnl" dirty="0">
                <a:effectLst/>
              </a:rPr>
              <a:t>Su </a:t>
            </a:r>
            <a:r>
              <a:rPr lang="es-ES_tradnl" b="1" u="sng" dirty="0">
                <a:solidFill>
                  <a:srgbClr val="003399"/>
                </a:solidFill>
                <a:effectLst/>
              </a:rPr>
              <a:t>tiempo</a:t>
            </a:r>
            <a:r>
              <a:rPr lang="es-ES_tradnl" dirty="0">
                <a:solidFill>
                  <a:srgbClr val="003399"/>
                </a:solidFill>
                <a:effectLst/>
              </a:rPr>
              <a:t> </a:t>
            </a:r>
            <a:r>
              <a:rPr lang="es-ES_tradnl" dirty="0">
                <a:effectLst/>
              </a:rPr>
              <a:t>de cumplir las tareas</a:t>
            </a:r>
            <a:r>
              <a:rPr lang="es-ES_tradnl" dirty="0" smtClean="0">
                <a:effectLst/>
              </a:rPr>
              <a:t>.</a:t>
            </a:r>
          </a:p>
          <a:p>
            <a:pPr marL="457200" indent="-457200" algn="l">
              <a:buFont typeface="Wingdings" panose="05000000000000000000" pitchFamily="2" charset="2"/>
              <a:buChar char="Ø"/>
            </a:pPr>
            <a:r>
              <a:rPr lang="es-ES_tradnl" dirty="0">
                <a:effectLst/>
              </a:rPr>
              <a:t>La clave del uso del don de servicio </a:t>
            </a:r>
            <a:r>
              <a:rPr lang="es-ES_tradnl" dirty="0" smtClean="0">
                <a:effectLst/>
              </a:rPr>
              <a:t/>
            </a:r>
            <a:br>
              <a:rPr lang="es-ES_tradnl" dirty="0" smtClean="0">
                <a:effectLst/>
              </a:rPr>
            </a:br>
            <a:r>
              <a:rPr lang="es-ES_tradnl" dirty="0" smtClean="0">
                <a:effectLst/>
              </a:rPr>
              <a:t>(</a:t>
            </a:r>
            <a:r>
              <a:rPr lang="es-ES_tradnl" dirty="0">
                <a:effectLst/>
              </a:rPr>
              <a:t>y de cualquier otro don) es de ser controlado por y sumiso al Espíritu Santo en cada momento de cada día</a:t>
            </a:r>
            <a:r>
              <a:rPr lang="es-ES_tradnl" dirty="0" smtClean="0">
                <a:effectLst/>
              </a:rPr>
              <a:t>.</a:t>
            </a:r>
            <a:endParaRPr lang="en-US" dirty="0">
              <a:effectLst/>
            </a:endParaRPr>
          </a:p>
        </p:txBody>
      </p:sp>
    </p:spTree>
    <p:extLst>
      <p:ext uri="{BB962C8B-B14F-4D97-AF65-F5344CB8AC3E}">
        <p14:creationId xmlns:p14="http://schemas.microsoft.com/office/powerpoint/2010/main" val="113438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ormalScrp421 BT"/>
        <a:ea typeface=""/>
        <a:cs typeface=""/>
      </a:majorFont>
      <a:minorFont>
        <a:latin typeface="Franklin Gothic Dem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3796</TotalTime>
  <Words>872</Words>
  <Application>Microsoft Office PowerPoint</Application>
  <PresentationFormat>On-screen Show (4:3)</PresentationFormat>
  <Paragraphs>133</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PowerPoint Presentation</vt:lpstr>
      <vt:lpstr>El Don de Servicio</vt:lpstr>
      <vt:lpstr>El Don de Servicio</vt:lpstr>
      <vt:lpstr>El Don de Servicio</vt:lpstr>
      <vt:lpstr>El Don de Servicio</vt:lpstr>
      <vt:lpstr>El Don de Servicio</vt:lpstr>
      <vt:lpstr>El Don de Servicio</vt:lpstr>
      <vt:lpstr>El Don de Servicio</vt:lpstr>
      <vt:lpstr>El Don de Servicio</vt:lpstr>
      <vt:lpstr>El Don de Servicio</vt:lpstr>
      <vt:lpstr>El Don de Servicio</vt:lpstr>
      <vt:lpstr>El Don de Servicio</vt:lpstr>
      <vt:lpstr>El Don de Servicio</vt:lpstr>
      <vt:lpstr>El Don de Servicio</vt:lpstr>
    </vt:vector>
  </TitlesOfParts>
  <Company>Faith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Lott</dc:creator>
  <cp:lastModifiedBy>David Lott</cp:lastModifiedBy>
  <cp:revision>118</cp:revision>
  <dcterms:created xsi:type="dcterms:W3CDTF">2008-02-23T23:34:35Z</dcterms:created>
  <dcterms:modified xsi:type="dcterms:W3CDTF">2014-10-20T22:41:18Z</dcterms:modified>
</cp:coreProperties>
</file>