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73" r:id="rId3"/>
    <p:sldId id="274" r:id="rId4"/>
    <p:sldId id="277" r:id="rId5"/>
    <p:sldId id="280" r:id="rId6"/>
    <p:sldId id="281" r:id="rId7"/>
    <p:sldId id="282" r:id="rId8"/>
    <p:sldId id="283" r:id="rId9"/>
    <p:sldId id="284" r:id="rId10"/>
    <p:sldId id="285" r:id="rId11"/>
    <p:sldId id="286" r:id="rId12"/>
    <p:sldId id="287" r:id="rId13"/>
    <p:sldId id="288" r:id="rId14"/>
    <p:sldId id="289" r:id="rId15"/>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F1F8F9"/>
    <a:srgbClr val="EDF6F7"/>
    <a:srgbClr val="008000"/>
    <a:srgbClr val="000000"/>
    <a:srgbClr val="E4F3F4"/>
    <a:srgbClr val="FFFFFF"/>
    <a:srgbClr val="00CC00"/>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4" autoAdjust="0"/>
    <p:restoredTop sz="94660"/>
  </p:normalViewPr>
  <p:slideViewPr>
    <p:cSldViewPr showGuides="1">
      <p:cViewPr>
        <p:scale>
          <a:sx n="80" d="100"/>
          <a:sy n="80" d="100"/>
        </p:scale>
        <p:origin x="-1164" y="-150"/>
      </p:cViewPr>
      <p:guideLst>
        <p:guide orient="horz" pos="9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smtClean="0"/>
            </a:lvl1pPr>
          </a:lstStyle>
          <a:p>
            <a:pPr>
              <a:defRPr/>
            </a:pPr>
            <a:r>
              <a:rPr lang="en-US"/>
              <a:t>Las Etapas de Descubrimiento</a:t>
            </a:r>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smtClean="0"/>
            </a:lvl1pPr>
          </a:lstStyle>
          <a:p>
            <a:pPr>
              <a:defRPr/>
            </a:pPr>
            <a:r>
              <a:rPr lang="en-US"/>
              <a:t>Domingo, 25 de marzo del 2012</a:t>
            </a:r>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smtClean="0"/>
            </a:lvl1pPr>
          </a:lstStyle>
          <a:p>
            <a:pPr>
              <a:defRPr/>
            </a:pPr>
            <a:r>
              <a:rPr lang="es-ES"/>
              <a:t>Los Dones del Espíritu Santo</a:t>
            </a: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smtClean="0"/>
            </a:lvl1pPr>
          </a:lstStyle>
          <a:p>
            <a:pPr>
              <a:defRPr/>
            </a:pPr>
            <a:fld id="{AE730781-ADC5-4784-8307-148759891379}" type="slidenum">
              <a:rPr lang="en-US"/>
              <a:pPr>
                <a:defRPr/>
              </a:pPr>
              <a:t>‹#›</a:t>
            </a:fld>
            <a:endParaRPr lang="en-US"/>
          </a:p>
        </p:txBody>
      </p:sp>
    </p:spTree>
    <p:extLst>
      <p:ext uri="{BB962C8B-B14F-4D97-AF65-F5344CB8AC3E}">
        <p14:creationId xmlns:p14="http://schemas.microsoft.com/office/powerpoint/2010/main" val="338727102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r>
              <a:rPr lang="en-US"/>
              <a:t>Las Etapas de Descubrimiento</a:t>
            </a:r>
          </a:p>
        </p:txBody>
      </p:sp>
      <p:sp>
        <p:nvSpPr>
          <p:cNvPr id="5123" name="Rectangle 3"/>
          <p:cNvSpPr>
            <a:spLocks noGrp="1" noChangeArrowheads="1"/>
          </p:cNvSpPr>
          <p:nvPr>
            <p:ph type="dt" idx="1"/>
          </p:nvPr>
        </p:nvSpPr>
        <p:spPr bwMode="auto">
          <a:xfrm>
            <a:off x="3884613"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r>
              <a:rPr lang="en-US"/>
              <a:t>Domingo, 25 de marzo del 2012</a:t>
            </a:r>
          </a:p>
        </p:txBody>
      </p:sp>
      <p:sp>
        <p:nvSpPr>
          <p:cNvPr id="2867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416425"/>
            <a:ext cx="54864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r>
              <a:rPr lang="es-ES"/>
              <a:t>Los Dones del Espíritu Santo</a:t>
            </a:r>
            <a:endParaRPr lang="en-US"/>
          </a:p>
        </p:txBody>
      </p:sp>
      <p:sp>
        <p:nvSpPr>
          <p:cNvPr id="5127" name="Rectangle 7"/>
          <p:cNvSpPr>
            <a:spLocks noGrp="1" noChangeArrowheads="1"/>
          </p:cNvSpPr>
          <p:nvPr>
            <p:ph type="sldNum" sz="quarter" idx="5"/>
          </p:nvPr>
        </p:nvSpPr>
        <p:spPr bwMode="auto">
          <a:xfrm>
            <a:off x="3884613"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05547AB7-D83E-42A7-81C5-1F245F5B28CD}" type="slidenum">
              <a:rPr lang="en-US"/>
              <a:pPr>
                <a:defRPr/>
              </a:pPr>
              <a:t>‹#›</a:t>
            </a:fld>
            <a:endParaRPr lang="en-US"/>
          </a:p>
        </p:txBody>
      </p:sp>
    </p:spTree>
    <p:extLst>
      <p:ext uri="{BB962C8B-B14F-4D97-AF65-F5344CB8AC3E}">
        <p14:creationId xmlns:p14="http://schemas.microsoft.com/office/powerpoint/2010/main" val="3590965514"/>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3</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5</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6</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7</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8</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9</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10</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11</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13</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C5391C2-A084-4067-890D-D58E7DEB08E2}" type="slidenum">
              <a:rPr lang="en-US"/>
              <a:pPr>
                <a:defRPr/>
              </a:pPr>
              <a:t>‹#›</a:t>
            </a:fld>
            <a:endParaRPr lang="en-US"/>
          </a:p>
        </p:txBody>
      </p:sp>
    </p:spTree>
    <p:extLst>
      <p:ext uri="{BB962C8B-B14F-4D97-AF65-F5344CB8AC3E}">
        <p14:creationId xmlns:p14="http://schemas.microsoft.com/office/powerpoint/2010/main" val="11008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effectLst/>
        </p:spPr>
        <p:txBody>
          <a:bodyPr/>
          <a:lstStyle>
            <a:lvl1pPr>
              <a:defRPr sz="3200">
                <a:effectLst>
                  <a:outerShdw dist="38100" dir="2700000" algn="tl">
                    <a:schemeClr val="bg1"/>
                  </a:outerShdw>
                </a:effectLst>
              </a:defRPr>
            </a:lvl1pPr>
            <a:lvl2pPr>
              <a:defRPr sz="3200">
                <a:effectLst>
                  <a:outerShdw dist="38100" dir="2700000" algn="tl">
                    <a:schemeClr val="bg1"/>
                  </a:outerShdw>
                </a:effectLst>
              </a:defRPr>
            </a:lvl2pPr>
            <a:lvl3pPr>
              <a:defRPr sz="3200">
                <a:effectLst>
                  <a:outerShdw dist="38100" dir="2700000" algn="tl">
                    <a:schemeClr val="bg1"/>
                  </a:outerShdw>
                </a:effectLst>
              </a:defRPr>
            </a:lvl3pPr>
            <a:lvl4pPr>
              <a:defRPr sz="3200">
                <a:effectLst>
                  <a:outerShdw dist="38100" dir="2700000" algn="tl">
                    <a:schemeClr val="bg1"/>
                  </a:outerShdw>
                </a:effectLst>
              </a:defRPr>
            </a:lvl4pPr>
            <a:lvl5pPr>
              <a:defRPr sz="3200">
                <a:effectLst>
                  <a:outerShdw dist="38100" dir="2700000" algn="tl">
                    <a:schemeClr val="bg1"/>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DCEE54-A1C7-4AD0-87A5-67F9E032D48D}" type="slidenum">
              <a:rPr lang="en-US"/>
              <a:pPr>
                <a:defRPr/>
              </a:pPr>
              <a:t>‹#›</a:t>
            </a:fld>
            <a:endParaRPr lang="en-US"/>
          </a:p>
        </p:txBody>
      </p:sp>
    </p:spTree>
    <p:extLst>
      <p:ext uri="{BB962C8B-B14F-4D97-AF65-F5344CB8AC3E}">
        <p14:creationId xmlns:p14="http://schemas.microsoft.com/office/powerpoint/2010/main" val="39171428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C68ACC-C0EB-46D7-A24B-9EC6FD03CD58}" type="slidenum">
              <a:rPr lang="en-US"/>
              <a:pPr>
                <a:defRPr/>
              </a:pPr>
              <a:t>‹#›</a:t>
            </a:fld>
            <a:endParaRPr lang="en-US"/>
          </a:p>
        </p:txBody>
      </p:sp>
    </p:spTree>
    <p:extLst>
      <p:ext uri="{BB962C8B-B14F-4D97-AF65-F5344CB8AC3E}">
        <p14:creationId xmlns:p14="http://schemas.microsoft.com/office/powerpoint/2010/main" val="3453062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294F92-9C1F-4887-BB5F-FD8D5EDAFB5A}" type="slidenum">
              <a:rPr lang="en-US"/>
              <a:pPr>
                <a:defRPr/>
              </a:pPr>
              <a:t>‹#›</a:t>
            </a:fld>
            <a:endParaRPr lang="en-US"/>
          </a:p>
        </p:txBody>
      </p:sp>
    </p:spTree>
    <p:extLst>
      <p:ext uri="{BB962C8B-B14F-4D97-AF65-F5344CB8AC3E}">
        <p14:creationId xmlns:p14="http://schemas.microsoft.com/office/powerpoint/2010/main" val="3910642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5B763F-0510-403F-9970-637B9D0A4BD1}" type="slidenum">
              <a:rPr lang="en-US"/>
              <a:pPr>
                <a:defRPr/>
              </a:pPr>
              <a:t>‹#›</a:t>
            </a:fld>
            <a:endParaRPr lang="en-US"/>
          </a:p>
        </p:txBody>
      </p:sp>
    </p:spTree>
    <p:extLst>
      <p:ext uri="{BB962C8B-B14F-4D97-AF65-F5344CB8AC3E}">
        <p14:creationId xmlns:p14="http://schemas.microsoft.com/office/powerpoint/2010/main" val="1727583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C3C9543-B2EC-45C3-92FE-96279DF2E2DF}" type="slidenum">
              <a:rPr lang="en-US"/>
              <a:pPr>
                <a:defRPr/>
              </a:pPr>
              <a:t>‹#›</a:t>
            </a:fld>
            <a:endParaRPr lang="en-US"/>
          </a:p>
        </p:txBody>
      </p:sp>
    </p:spTree>
    <p:extLst>
      <p:ext uri="{BB962C8B-B14F-4D97-AF65-F5344CB8AC3E}">
        <p14:creationId xmlns:p14="http://schemas.microsoft.com/office/powerpoint/2010/main" val="2460170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EB5E904-EEC9-4398-9549-7DE9DD3E122F}" type="slidenum">
              <a:rPr lang="en-US"/>
              <a:pPr>
                <a:defRPr/>
              </a:pPr>
              <a:t>‹#›</a:t>
            </a:fld>
            <a:endParaRPr lang="en-US"/>
          </a:p>
        </p:txBody>
      </p:sp>
    </p:spTree>
    <p:extLst>
      <p:ext uri="{BB962C8B-B14F-4D97-AF65-F5344CB8AC3E}">
        <p14:creationId xmlns:p14="http://schemas.microsoft.com/office/powerpoint/2010/main" val="320195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AEA112-3B0E-41AD-BDE3-ED99FA0C02C6}" type="slidenum">
              <a:rPr lang="en-US"/>
              <a:pPr>
                <a:defRPr/>
              </a:pPr>
              <a:t>‹#›</a:t>
            </a:fld>
            <a:endParaRPr lang="en-US"/>
          </a:p>
        </p:txBody>
      </p:sp>
    </p:spTree>
    <p:extLst>
      <p:ext uri="{BB962C8B-B14F-4D97-AF65-F5344CB8AC3E}">
        <p14:creationId xmlns:p14="http://schemas.microsoft.com/office/powerpoint/2010/main" val="266968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B23942-4186-40C6-9021-50D8D9390663}" type="slidenum">
              <a:rPr lang="en-US"/>
              <a:pPr>
                <a:defRPr/>
              </a:pPr>
              <a:t>‹#›</a:t>
            </a:fld>
            <a:endParaRPr lang="en-US"/>
          </a:p>
        </p:txBody>
      </p:sp>
    </p:spTree>
    <p:extLst>
      <p:ext uri="{BB962C8B-B14F-4D97-AF65-F5344CB8AC3E}">
        <p14:creationId xmlns:p14="http://schemas.microsoft.com/office/powerpoint/2010/main" val="350534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45FC6F-ED75-472C-BCE8-E084CF9C100A}" type="slidenum">
              <a:rPr lang="en-US"/>
              <a:pPr>
                <a:defRPr/>
              </a:pPr>
              <a:t>‹#›</a:t>
            </a:fld>
            <a:endParaRPr lang="en-US"/>
          </a:p>
        </p:txBody>
      </p:sp>
    </p:spTree>
    <p:extLst>
      <p:ext uri="{BB962C8B-B14F-4D97-AF65-F5344CB8AC3E}">
        <p14:creationId xmlns:p14="http://schemas.microsoft.com/office/powerpoint/2010/main" val="344166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973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0B2507-1D34-4659-9947-9A075F157977}" type="slidenum">
              <a:rPr lang="en-US"/>
              <a:pPr>
                <a:defRPr/>
              </a:pPr>
              <a:t>‹#›</a:t>
            </a:fld>
            <a:endParaRPr lang="en-US"/>
          </a:p>
        </p:txBody>
      </p:sp>
    </p:spTree>
    <p:extLst>
      <p:ext uri="{BB962C8B-B14F-4D97-AF65-F5344CB8AC3E}">
        <p14:creationId xmlns:p14="http://schemas.microsoft.com/office/powerpoint/2010/main" val="178774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6705600" cy="7620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524000"/>
            <a:ext cx="8229600" cy="460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03E2BAEA-F091-444F-AF68-8AF59243744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eaLnBrk="0" fontAlgn="base" hangingPunct="0">
        <a:spcBef>
          <a:spcPct val="0"/>
        </a:spcBef>
        <a:spcAft>
          <a:spcPct val="0"/>
        </a:spcAft>
        <a:defRPr sz="4000">
          <a:solidFill>
            <a:srgbClr val="FFFF99"/>
          </a:solidFill>
          <a:latin typeface="+mj-lt"/>
          <a:ea typeface="+mj-ea"/>
          <a:cs typeface="+mj-cs"/>
        </a:defRPr>
      </a:lvl1pPr>
      <a:lvl2pPr algn="ctr" rtl="0" eaLnBrk="0" fontAlgn="base" hangingPunct="0">
        <a:spcBef>
          <a:spcPct val="0"/>
        </a:spcBef>
        <a:spcAft>
          <a:spcPct val="0"/>
        </a:spcAft>
        <a:defRPr sz="4000">
          <a:solidFill>
            <a:srgbClr val="FFFF99"/>
          </a:solidFill>
          <a:latin typeface="FormalScrp421 BT" pitchFamily="66" charset="0"/>
        </a:defRPr>
      </a:lvl2pPr>
      <a:lvl3pPr algn="ctr" rtl="0" eaLnBrk="0" fontAlgn="base" hangingPunct="0">
        <a:spcBef>
          <a:spcPct val="0"/>
        </a:spcBef>
        <a:spcAft>
          <a:spcPct val="0"/>
        </a:spcAft>
        <a:defRPr sz="4000">
          <a:solidFill>
            <a:srgbClr val="FFFF99"/>
          </a:solidFill>
          <a:latin typeface="FormalScrp421 BT" pitchFamily="66" charset="0"/>
        </a:defRPr>
      </a:lvl3pPr>
      <a:lvl4pPr algn="ctr" rtl="0" eaLnBrk="0" fontAlgn="base" hangingPunct="0">
        <a:spcBef>
          <a:spcPct val="0"/>
        </a:spcBef>
        <a:spcAft>
          <a:spcPct val="0"/>
        </a:spcAft>
        <a:defRPr sz="4000">
          <a:solidFill>
            <a:srgbClr val="FFFF99"/>
          </a:solidFill>
          <a:latin typeface="FormalScrp421 BT" pitchFamily="66" charset="0"/>
        </a:defRPr>
      </a:lvl4pPr>
      <a:lvl5pPr algn="ctr" rtl="0" eaLnBrk="0" fontAlgn="base" hangingPunct="0">
        <a:spcBef>
          <a:spcPct val="0"/>
        </a:spcBef>
        <a:spcAft>
          <a:spcPct val="0"/>
        </a:spcAft>
        <a:defRPr sz="4000">
          <a:solidFill>
            <a:srgbClr val="FFFF99"/>
          </a:solidFill>
          <a:latin typeface="FormalScrp421 BT" pitchFamily="66" charset="0"/>
        </a:defRPr>
      </a:lvl5pPr>
      <a:lvl6pPr marL="457200" algn="ctr" rtl="0" fontAlgn="base">
        <a:spcBef>
          <a:spcPct val="0"/>
        </a:spcBef>
        <a:spcAft>
          <a:spcPct val="0"/>
        </a:spcAft>
        <a:defRPr sz="4000">
          <a:solidFill>
            <a:srgbClr val="FFFF99"/>
          </a:solidFill>
          <a:latin typeface="FormalScrp421 BT" pitchFamily="66" charset="0"/>
        </a:defRPr>
      </a:lvl6pPr>
      <a:lvl7pPr marL="914400" algn="ctr" rtl="0" fontAlgn="base">
        <a:spcBef>
          <a:spcPct val="0"/>
        </a:spcBef>
        <a:spcAft>
          <a:spcPct val="0"/>
        </a:spcAft>
        <a:defRPr sz="4000">
          <a:solidFill>
            <a:srgbClr val="FFFF99"/>
          </a:solidFill>
          <a:latin typeface="FormalScrp421 BT" pitchFamily="66" charset="0"/>
        </a:defRPr>
      </a:lvl7pPr>
      <a:lvl8pPr marL="1371600" algn="ctr" rtl="0" fontAlgn="base">
        <a:spcBef>
          <a:spcPct val="0"/>
        </a:spcBef>
        <a:spcAft>
          <a:spcPct val="0"/>
        </a:spcAft>
        <a:defRPr sz="4000">
          <a:solidFill>
            <a:srgbClr val="FFFF99"/>
          </a:solidFill>
          <a:latin typeface="FormalScrp421 BT" pitchFamily="66" charset="0"/>
        </a:defRPr>
      </a:lvl8pPr>
      <a:lvl9pPr marL="1828800" algn="ctr" rtl="0" fontAlgn="base">
        <a:spcBef>
          <a:spcPct val="0"/>
        </a:spcBef>
        <a:spcAft>
          <a:spcPct val="0"/>
        </a:spcAft>
        <a:defRPr sz="4000">
          <a:solidFill>
            <a:srgbClr val="FFFF99"/>
          </a:solidFill>
          <a:latin typeface="FormalScrp421 BT" pitchFamily="66" charset="0"/>
        </a:defRPr>
      </a:lvl9pPr>
    </p:titleStyle>
    <p:bodyStyle>
      <a:lvl1pPr marL="342900" indent="-3429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ea typeface="+mn-ea"/>
          <a:cs typeface="+mn-cs"/>
        </a:defRPr>
      </a:lvl1pPr>
      <a:lvl2pPr marL="742950" indent="-28575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2pPr>
      <a:lvl3pPr marL="11430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3pPr>
      <a:lvl4pPr marL="16002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4pPr>
      <a:lvl5pPr marL="20574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5pPr>
      <a:lvl6pPr marL="2514600" indent="-228600" algn="ctr" rtl="0" fontAlgn="base">
        <a:spcBef>
          <a:spcPct val="20000"/>
        </a:spcBef>
        <a:spcAft>
          <a:spcPct val="0"/>
        </a:spcAft>
        <a:defRPr sz="4000">
          <a:solidFill>
            <a:schemeClr val="tx1"/>
          </a:solidFill>
          <a:latin typeface="+mn-lt"/>
        </a:defRPr>
      </a:lvl6pPr>
      <a:lvl7pPr marL="2971800" indent="-228600" algn="ctr" rtl="0" fontAlgn="base">
        <a:spcBef>
          <a:spcPct val="20000"/>
        </a:spcBef>
        <a:spcAft>
          <a:spcPct val="0"/>
        </a:spcAft>
        <a:defRPr sz="4000">
          <a:solidFill>
            <a:schemeClr val="tx1"/>
          </a:solidFill>
          <a:latin typeface="+mn-lt"/>
        </a:defRPr>
      </a:lvl7pPr>
      <a:lvl8pPr marL="3429000" indent="-228600" algn="ctr" rtl="0" fontAlgn="base">
        <a:spcBef>
          <a:spcPct val="20000"/>
        </a:spcBef>
        <a:spcAft>
          <a:spcPct val="0"/>
        </a:spcAft>
        <a:defRPr sz="4000">
          <a:solidFill>
            <a:schemeClr val="tx1"/>
          </a:solidFill>
          <a:latin typeface="+mn-lt"/>
        </a:defRPr>
      </a:lvl8pPr>
      <a:lvl9pPr marL="3886200" indent="-228600" algn="ctr" rtl="0" fontAlgn="base">
        <a:spcBef>
          <a:spcPct val="20000"/>
        </a:spcBef>
        <a:spcAft>
          <a:spcPct val="0"/>
        </a:spcAft>
        <a:defRPr sz="4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endParaRPr lang="en-US" smtClean="0"/>
          </a:p>
        </p:txBody>
      </p:sp>
      <p:sp>
        <p:nvSpPr>
          <p:cNvPr id="2051" name="Rectangle 3"/>
          <p:cNvSpPr>
            <a:spLocks noGrp="1" noChangeArrowheads="1"/>
          </p:cNvSpPr>
          <p:nvPr>
            <p:ph type="subTitle" idx="1"/>
          </p:nvPr>
        </p:nvSpPr>
        <p:spPr/>
        <p:txBody>
          <a:bodyPr/>
          <a:lstStyle/>
          <a:p>
            <a:pPr eaLnBrk="1" hangingPunct="1"/>
            <a:endParaRPr lang="en-US" smtClean="0"/>
          </a:p>
        </p:txBody>
      </p:sp>
      <p:pic>
        <p:nvPicPr>
          <p:cNvPr id="2052" name="Picture 5" descr="Dones Powerpoint Titl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a:t>
            </a:r>
            <a:r>
              <a:rPr lang="es-ES_tradnl" dirty="0">
                <a:effectLst/>
              </a:rPr>
              <a:t>Quién en las Escrituras ilustra </a:t>
            </a:r>
            <a:r>
              <a:rPr lang="es-ES_tradnl" dirty="0" smtClean="0">
                <a:effectLst/>
              </a:rPr>
              <a:t/>
            </a:r>
            <a:br>
              <a:rPr lang="es-ES_tradnl" dirty="0" smtClean="0">
                <a:effectLst/>
              </a:rPr>
            </a:br>
            <a:r>
              <a:rPr lang="es-ES_tradnl" dirty="0" smtClean="0">
                <a:effectLst/>
              </a:rPr>
              <a:t>mejor </a:t>
            </a:r>
            <a:r>
              <a:rPr lang="es-ES_tradnl" dirty="0">
                <a:effectLst/>
              </a:rPr>
              <a:t>el don de </a:t>
            </a:r>
            <a:r>
              <a:rPr lang="es-ES_tradnl" dirty="0" smtClean="0">
                <a:effectLst/>
              </a:rPr>
              <a:t>enseñanza?</a:t>
            </a:r>
            <a:endParaRPr lang="en-US" dirty="0">
              <a:effectLst/>
            </a:endParaRPr>
          </a:p>
          <a:p>
            <a:pPr marL="857250" lvl="1" indent="-457200" algn="l">
              <a:buFont typeface="Wingdings" panose="05000000000000000000" pitchFamily="2" charset="2"/>
              <a:buChar char="Ø"/>
            </a:pPr>
            <a:r>
              <a:rPr lang="es-ES_tradnl" dirty="0" smtClean="0">
                <a:solidFill>
                  <a:srgbClr val="003399"/>
                </a:solidFill>
                <a:effectLst/>
              </a:rPr>
              <a:t>Lucas</a:t>
            </a:r>
            <a:endParaRPr lang="en-US" dirty="0">
              <a:solidFill>
                <a:srgbClr val="003399"/>
              </a:solidFill>
              <a:effectLst/>
            </a:endParaRPr>
          </a:p>
          <a:p>
            <a:pPr marL="457200" indent="-457200" algn="l">
              <a:buFont typeface="Wingdings" panose="05000000000000000000" pitchFamily="2" charset="2"/>
              <a:buChar char="Ø"/>
            </a:pPr>
            <a:r>
              <a:rPr lang="es-ES_tradnl" dirty="0">
                <a:effectLst/>
              </a:rPr>
              <a:t> </a:t>
            </a:r>
            <a:r>
              <a:rPr lang="es-ES_tradnl" dirty="0" smtClean="0">
                <a:effectLst/>
              </a:rPr>
              <a:t>¿</a:t>
            </a:r>
            <a:r>
              <a:rPr lang="es-ES_tradnl" dirty="0">
                <a:effectLst/>
              </a:rPr>
              <a:t>Cuáles pautas nos son dadas para </a:t>
            </a:r>
            <a:r>
              <a:rPr lang="es-ES_tradnl" dirty="0" smtClean="0">
                <a:effectLst/>
              </a:rPr>
              <a:t/>
            </a:r>
            <a:br>
              <a:rPr lang="es-ES_tradnl" dirty="0" smtClean="0">
                <a:effectLst/>
              </a:rPr>
            </a:br>
            <a:r>
              <a:rPr lang="es-ES_tradnl" dirty="0" smtClean="0">
                <a:effectLst/>
              </a:rPr>
              <a:t>el </a:t>
            </a:r>
            <a:r>
              <a:rPr lang="es-ES_tradnl" dirty="0">
                <a:effectLst/>
              </a:rPr>
              <a:t>don de enseñanza </a:t>
            </a:r>
            <a:r>
              <a:rPr lang="es-ES_tradnl" dirty="0" smtClean="0">
                <a:effectLst/>
              </a:rPr>
              <a:t>en Romanos 12:11?</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Diligente </a:t>
            </a:r>
            <a:r>
              <a:rPr lang="es-ES" dirty="0">
                <a:solidFill>
                  <a:srgbClr val="003399"/>
                </a:solidFill>
                <a:effectLst/>
              </a:rPr>
              <a:t>(en investigación)</a:t>
            </a:r>
          </a:p>
          <a:p>
            <a:pPr marL="857250" lvl="1" indent="-457200" algn="l">
              <a:buFont typeface="Wingdings" panose="05000000000000000000" pitchFamily="2" charset="2"/>
              <a:buChar char="Ø"/>
            </a:pPr>
            <a:r>
              <a:rPr lang="es-ES" dirty="0" smtClean="0">
                <a:solidFill>
                  <a:srgbClr val="003399"/>
                </a:solidFill>
                <a:effectLst/>
              </a:rPr>
              <a:t>Ferviente </a:t>
            </a:r>
            <a:r>
              <a:rPr lang="es-ES" dirty="0">
                <a:solidFill>
                  <a:srgbClr val="003399"/>
                </a:solidFill>
                <a:effectLst/>
              </a:rPr>
              <a:t>en espíritu</a:t>
            </a:r>
          </a:p>
          <a:p>
            <a:pPr marL="857250" lvl="1" indent="-457200" algn="l">
              <a:buFont typeface="Wingdings" panose="05000000000000000000" pitchFamily="2" charset="2"/>
              <a:buChar char="Ø"/>
            </a:pPr>
            <a:r>
              <a:rPr lang="es-ES" dirty="0" smtClean="0">
                <a:solidFill>
                  <a:srgbClr val="003399"/>
                </a:solidFill>
                <a:effectLst/>
              </a:rPr>
              <a:t>Sirviendo </a:t>
            </a:r>
            <a:r>
              <a:rPr lang="es-ES" dirty="0">
                <a:solidFill>
                  <a:srgbClr val="003399"/>
                </a:solidFill>
                <a:effectLst/>
              </a:rPr>
              <a:t>al Señor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47490"/>
                                        </p:tgtEl>
                                        <p:attrNameLst>
                                          <p:attrName>style.visibility</p:attrName>
                                        </p:attrNameLst>
                                      </p:cBhvr>
                                      <p:to>
                                        <p:strVal val="visible"/>
                                      </p:to>
                                    </p:set>
                                    <p:anim calcmode="lin" valueType="num">
                                      <p:cBhvr>
                                        <p:cTn id="7" dur="1000" fill="hold"/>
                                        <p:tgtEl>
                                          <p:spTgt spid="447490"/>
                                        </p:tgtEl>
                                        <p:attrNameLst>
                                          <p:attrName>ppt_w</p:attrName>
                                        </p:attrNameLst>
                                      </p:cBhvr>
                                      <p:tavLst>
                                        <p:tav tm="0">
                                          <p:val>
                                            <p:fltVal val="0"/>
                                          </p:val>
                                        </p:tav>
                                        <p:tav tm="100000">
                                          <p:val>
                                            <p:strVal val="#ppt_w"/>
                                          </p:val>
                                        </p:tav>
                                      </p:tavLst>
                                    </p:anim>
                                    <p:anim calcmode="lin" valueType="num">
                                      <p:cBhvr>
                                        <p:cTn id="8" dur="1000" fill="hold"/>
                                        <p:tgtEl>
                                          <p:spTgt spid="447490"/>
                                        </p:tgtEl>
                                        <p:attrNameLst>
                                          <p:attrName>ppt_h</p:attrName>
                                        </p:attrNameLst>
                                      </p:cBhvr>
                                      <p:tavLst>
                                        <p:tav tm="0">
                                          <p:val>
                                            <p:fltVal val="0"/>
                                          </p:val>
                                        </p:tav>
                                        <p:tav tm="100000">
                                          <p:val>
                                            <p:strVal val="#ppt_h"/>
                                          </p:val>
                                        </p:tav>
                                      </p:tavLst>
                                    </p:anim>
                                    <p:anim calcmode="lin" valueType="num">
                                      <p:cBhvr>
                                        <p:cTn id="9" dur="1000" fill="hold"/>
                                        <p:tgtEl>
                                          <p:spTgt spid="447490"/>
                                        </p:tgtEl>
                                        <p:attrNameLst>
                                          <p:attrName>style.rotation</p:attrName>
                                        </p:attrNameLst>
                                      </p:cBhvr>
                                      <p:tavLst>
                                        <p:tav tm="0">
                                          <p:val>
                                            <p:fltVal val="90"/>
                                          </p:val>
                                        </p:tav>
                                        <p:tav tm="100000">
                                          <p:val>
                                            <p:fltVal val="0"/>
                                          </p:val>
                                        </p:tav>
                                      </p:tavLst>
                                    </p:anim>
                                    <p:animEffect transition="in" filter="fade">
                                      <p:cBhvr>
                                        <p:cTn id="10" dur="1000"/>
                                        <p:tgtEl>
                                          <p:spTgt spid="44749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47491">
                                            <p:txEl>
                                              <p:pRg st="0" end="0"/>
                                            </p:txEl>
                                          </p:spTgt>
                                        </p:tgtEl>
                                        <p:attrNameLst>
                                          <p:attrName>style.visibility</p:attrName>
                                        </p:attrNameLst>
                                      </p:cBhvr>
                                      <p:to>
                                        <p:strVal val="visible"/>
                                      </p:to>
                                    </p:set>
                                    <p:animEffect transition="in" filter="fade">
                                      <p:cBhvr>
                                        <p:cTn id="14" dur="1000"/>
                                        <p:tgtEl>
                                          <p:spTgt spid="447491">
                                            <p:txEl>
                                              <p:pRg st="0" end="0"/>
                                            </p:txEl>
                                          </p:spTgt>
                                        </p:tgtEl>
                                      </p:cBhvr>
                                    </p:animEffect>
                                    <p:anim calcmode="lin" valueType="num">
                                      <p:cBhvr>
                                        <p:cTn id="15"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47491">
                                            <p:txEl>
                                              <p:pRg st="1" end="1"/>
                                            </p:txEl>
                                          </p:spTgt>
                                        </p:tgtEl>
                                        <p:attrNameLst>
                                          <p:attrName>style.visibility</p:attrName>
                                        </p:attrNameLst>
                                      </p:cBhvr>
                                      <p:to>
                                        <p:strVal val="visible"/>
                                      </p:to>
                                    </p:set>
                                    <p:animEffect transition="in" filter="fade">
                                      <p:cBhvr>
                                        <p:cTn id="21" dur="1000"/>
                                        <p:tgtEl>
                                          <p:spTgt spid="447491">
                                            <p:txEl>
                                              <p:pRg st="1" end="1"/>
                                            </p:txEl>
                                          </p:spTgt>
                                        </p:tgtEl>
                                      </p:cBhvr>
                                    </p:animEffect>
                                    <p:anim calcmode="lin" valueType="num">
                                      <p:cBhvr>
                                        <p:cTn id="22"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47491">
                                            <p:txEl>
                                              <p:pRg st="2" end="2"/>
                                            </p:txEl>
                                          </p:spTgt>
                                        </p:tgtEl>
                                        <p:attrNameLst>
                                          <p:attrName>style.visibility</p:attrName>
                                        </p:attrNameLst>
                                      </p:cBhvr>
                                      <p:to>
                                        <p:strVal val="visible"/>
                                      </p:to>
                                    </p:set>
                                    <p:animEffect transition="in" filter="fade">
                                      <p:cBhvr>
                                        <p:cTn id="28" dur="1000"/>
                                        <p:tgtEl>
                                          <p:spTgt spid="447491">
                                            <p:txEl>
                                              <p:pRg st="2" end="2"/>
                                            </p:txEl>
                                          </p:spTgt>
                                        </p:tgtEl>
                                      </p:cBhvr>
                                    </p:animEffect>
                                    <p:anim calcmode="lin" valueType="num">
                                      <p:cBhvr>
                                        <p:cTn id="29" dur="1000" fill="hold"/>
                                        <p:tgtEl>
                                          <p:spTgt spid="447491">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474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47491">
                                            <p:txEl>
                                              <p:pRg st="3" end="3"/>
                                            </p:txEl>
                                          </p:spTgt>
                                        </p:tgtEl>
                                        <p:attrNameLst>
                                          <p:attrName>style.visibility</p:attrName>
                                        </p:attrNameLst>
                                      </p:cBhvr>
                                      <p:to>
                                        <p:strVal val="visible"/>
                                      </p:to>
                                    </p:set>
                                    <p:animEffect transition="in" filter="fade">
                                      <p:cBhvr>
                                        <p:cTn id="35" dur="1000"/>
                                        <p:tgtEl>
                                          <p:spTgt spid="447491">
                                            <p:txEl>
                                              <p:pRg st="3" end="3"/>
                                            </p:txEl>
                                          </p:spTgt>
                                        </p:tgtEl>
                                      </p:cBhvr>
                                    </p:animEffect>
                                    <p:anim calcmode="lin" valueType="num">
                                      <p:cBhvr>
                                        <p:cTn id="36" dur="1000" fill="hold"/>
                                        <p:tgtEl>
                                          <p:spTgt spid="447491">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4749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47491">
                                            <p:txEl>
                                              <p:pRg st="4" end="4"/>
                                            </p:txEl>
                                          </p:spTgt>
                                        </p:tgtEl>
                                        <p:attrNameLst>
                                          <p:attrName>style.visibility</p:attrName>
                                        </p:attrNameLst>
                                      </p:cBhvr>
                                      <p:to>
                                        <p:strVal val="visible"/>
                                      </p:to>
                                    </p:set>
                                    <p:animEffect transition="in" filter="fade">
                                      <p:cBhvr>
                                        <p:cTn id="42" dur="1000"/>
                                        <p:tgtEl>
                                          <p:spTgt spid="447491">
                                            <p:txEl>
                                              <p:pRg st="4" end="4"/>
                                            </p:txEl>
                                          </p:spTgt>
                                        </p:tgtEl>
                                      </p:cBhvr>
                                    </p:animEffect>
                                    <p:anim calcmode="lin" valueType="num">
                                      <p:cBhvr>
                                        <p:cTn id="43" dur="1000" fill="hold"/>
                                        <p:tgtEl>
                                          <p:spTgt spid="447491">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44749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47491">
                                            <p:txEl>
                                              <p:pRg st="5" end="5"/>
                                            </p:txEl>
                                          </p:spTgt>
                                        </p:tgtEl>
                                        <p:attrNameLst>
                                          <p:attrName>style.visibility</p:attrName>
                                        </p:attrNameLst>
                                      </p:cBhvr>
                                      <p:to>
                                        <p:strVal val="visible"/>
                                      </p:to>
                                    </p:set>
                                    <p:animEffect transition="in" filter="fade">
                                      <p:cBhvr>
                                        <p:cTn id="49" dur="1000"/>
                                        <p:tgtEl>
                                          <p:spTgt spid="447491">
                                            <p:txEl>
                                              <p:pRg st="5" end="5"/>
                                            </p:txEl>
                                          </p:spTgt>
                                        </p:tgtEl>
                                      </p:cBhvr>
                                    </p:animEffect>
                                    <p:anim calcmode="lin" valueType="num">
                                      <p:cBhvr>
                                        <p:cTn id="50" dur="1000" fill="hold"/>
                                        <p:tgtEl>
                                          <p:spTgt spid="447491">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44749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a:t>
            </a:r>
            <a:r>
              <a:rPr lang="es-ES_tradnl" dirty="0">
                <a:effectLst/>
              </a:rPr>
              <a:t>Qué principio básico necesita </a:t>
            </a:r>
            <a:r>
              <a:rPr lang="es-ES_tradnl" dirty="0" smtClean="0">
                <a:effectLst/>
              </a:rPr>
              <a:t/>
            </a:r>
            <a:br>
              <a:rPr lang="es-ES_tradnl" dirty="0" smtClean="0">
                <a:effectLst/>
              </a:rPr>
            </a:br>
            <a:r>
              <a:rPr lang="es-ES_tradnl" dirty="0" smtClean="0">
                <a:effectLst/>
              </a:rPr>
              <a:t>tener </a:t>
            </a:r>
            <a:r>
              <a:rPr lang="es-ES_tradnl" dirty="0">
                <a:effectLst/>
              </a:rPr>
              <a:t>el </a:t>
            </a:r>
            <a:r>
              <a:rPr lang="es-ES_tradnl" dirty="0" smtClean="0">
                <a:effectLst/>
              </a:rPr>
              <a:t>maestro en su </a:t>
            </a:r>
            <a:r>
              <a:rPr lang="es-ES_tradnl" dirty="0">
                <a:effectLst/>
              </a:rPr>
              <a:t>vida?</a:t>
            </a:r>
            <a:endParaRPr lang="en-US" dirty="0">
              <a:effectLst/>
            </a:endParaRPr>
          </a:p>
          <a:p>
            <a:pPr marL="857250" lvl="1" indent="-457200" algn="l">
              <a:buFont typeface="Wingdings" panose="05000000000000000000" pitchFamily="2" charset="2"/>
              <a:buChar char="Ø"/>
            </a:pPr>
            <a:r>
              <a:rPr lang="es-ES_tradnl" dirty="0" smtClean="0">
                <a:solidFill>
                  <a:srgbClr val="003399"/>
                </a:solidFill>
                <a:effectLst/>
              </a:rPr>
              <a:t>Meditación</a:t>
            </a:r>
            <a:endParaRPr lang="en-US" dirty="0">
              <a:solidFill>
                <a:srgbClr val="003399"/>
              </a:solidFill>
              <a:effectLst/>
            </a:endParaRPr>
          </a:p>
          <a:p>
            <a:pPr marL="457200" indent="-457200" algn="l">
              <a:buFont typeface="Wingdings" panose="05000000000000000000" pitchFamily="2" charset="2"/>
              <a:buChar char="Ø"/>
            </a:pPr>
            <a:r>
              <a:rPr lang="es-ES_tradnl" dirty="0" smtClean="0">
                <a:effectLst/>
              </a:rPr>
              <a:t>¿</a:t>
            </a:r>
            <a:r>
              <a:rPr lang="es-ES_tradnl" dirty="0">
                <a:effectLst/>
              </a:rPr>
              <a:t>Por qué es cierto eso?</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Meditación </a:t>
            </a:r>
            <a:r>
              <a:rPr lang="es-ES" dirty="0">
                <a:solidFill>
                  <a:srgbClr val="003399"/>
                </a:solidFill>
                <a:effectLst/>
              </a:rPr>
              <a:t>en la Palabra </a:t>
            </a:r>
            <a:r>
              <a:rPr lang="es-ES" dirty="0" smtClean="0">
                <a:solidFill>
                  <a:srgbClr val="003399"/>
                </a:solidFill>
                <a:effectLst/>
              </a:rPr>
              <a:t>permite </a:t>
            </a:r>
            <a:br>
              <a:rPr lang="es-ES" dirty="0" smtClean="0">
                <a:solidFill>
                  <a:srgbClr val="003399"/>
                </a:solidFill>
                <a:effectLst/>
              </a:rPr>
            </a:br>
            <a:r>
              <a:rPr lang="es-ES" dirty="0" smtClean="0">
                <a:solidFill>
                  <a:srgbClr val="003399"/>
                </a:solidFill>
                <a:effectLst/>
              </a:rPr>
              <a:t>que </a:t>
            </a:r>
            <a:r>
              <a:rPr lang="es-ES" dirty="0">
                <a:solidFill>
                  <a:srgbClr val="003399"/>
                </a:solidFill>
                <a:effectLst/>
              </a:rPr>
              <a:t>él sea fuerte en el Espíritu.</a:t>
            </a:r>
            <a:endParaRPr lang="en-US" dirty="0">
              <a:solidFill>
                <a:srgbClr val="003399"/>
              </a:solidFill>
              <a:effectLst/>
            </a:endParaRPr>
          </a:p>
        </p:txBody>
      </p:sp>
    </p:spTree>
    <p:extLst>
      <p:ext uri="{BB962C8B-B14F-4D97-AF65-F5344CB8AC3E}">
        <p14:creationId xmlns:p14="http://schemas.microsoft.com/office/powerpoint/2010/main" val="410645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47491">
                                            <p:txEl>
                                              <p:pRg st="2" end="2"/>
                                            </p:txEl>
                                          </p:spTgt>
                                        </p:tgtEl>
                                        <p:attrNameLst>
                                          <p:attrName>style.visibility</p:attrName>
                                        </p:attrNameLst>
                                      </p:cBhvr>
                                      <p:to>
                                        <p:strVal val="visible"/>
                                      </p:to>
                                    </p:set>
                                    <p:animEffect transition="in" filter="fade">
                                      <p:cBhvr>
                                        <p:cTn id="21" dur="1000"/>
                                        <p:tgtEl>
                                          <p:spTgt spid="447491">
                                            <p:txEl>
                                              <p:pRg st="2" end="2"/>
                                            </p:txEl>
                                          </p:spTgt>
                                        </p:tgtEl>
                                      </p:cBhvr>
                                    </p:animEffect>
                                    <p:anim calcmode="lin" valueType="num">
                                      <p:cBhvr>
                                        <p:cTn id="22" dur="1000" fill="hold"/>
                                        <p:tgtEl>
                                          <p:spTgt spid="4474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474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47491">
                                            <p:txEl>
                                              <p:pRg st="3" end="3"/>
                                            </p:txEl>
                                          </p:spTgt>
                                        </p:tgtEl>
                                        <p:attrNameLst>
                                          <p:attrName>style.visibility</p:attrName>
                                        </p:attrNameLst>
                                      </p:cBhvr>
                                      <p:to>
                                        <p:strVal val="visible"/>
                                      </p:to>
                                    </p:set>
                                    <p:animEffect transition="in" filter="fade">
                                      <p:cBhvr>
                                        <p:cTn id="28" dur="1000"/>
                                        <p:tgtEl>
                                          <p:spTgt spid="447491">
                                            <p:txEl>
                                              <p:pRg st="3" end="3"/>
                                            </p:txEl>
                                          </p:spTgt>
                                        </p:tgtEl>
                                      </p:cBhvr>
                                    </p:animEffect>
                                    <p:anim calcmode="lin" valueType="num">
                                      <p:cBhvr>
                                        <p:cTn id="29" dur="1000" fill="hold"/>
                                        <p:tgtEl>
                                          <p:spTgt spid="44749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474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308969392"/>
              </p:ext>
            </p:extLst>
          </p:nvPr>
        </p:nvGraphicFramePr>
        <p:xfrm>
          <a:off x="152400" y="91177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Necesidad de Validar Información </a:t>
                      </a:r>
                      <a:endParaRPr lang="en-US" sz="2400" i="0" dirty="0">
                        <a:solidFill>
                          <a:srgbClr val="003399"/>
                        </a:solidFill>
                        <a:effectLst/>
                        <a:latin typeface="Times New Roman"/>
                        <a:ea typeface="Times New Roman"/>
                      </a:endParaRPr>
                    </a:p>
                    <a:p>
                      <a:pPr marL="118745" marR="45720" indent="0" algn="l">
                        <a:spcBef>
                          <a:spcPts val="600"/>
                        </a:spcBef>
                        <a:spcAft>
                          <a:spcPts val="200"/>
                        </a:spcAft>
                        <a:tabLst>
                          <a:tab pos="102870" algn="l"/>
                          <a:tab pos="457200" algn="l"/>
                        </a:tabLst>
                      </a:pPr>
                      <a:r>
                        <a:rPr lang="es-ES_tradnl" sz="2400" dirty="0">
                          <a:effectLst/>
                          <a:latin typeface="Times New Roman"/>
                          <a:ea typeface="Times New Roman"/>
                        </a:rPr>
                        <a:t>El maestro desea averiguar  la información.  Su  motivación es de autenticar la información como verdad y preciso, y así tener la autoridad para traer libertad espiritual.  Lucas hizo eso en escribir su Evangelio a Teófilo (Lucas 1:4).</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Ser Orgulloso de Su Conocimiento</a:t>
                      </a:r>
                      <a:endParaRPr lang="en-US" sz="2400" i="0" dirty="0">
                        <a:solidFill>
                          <a:srgbClr val="003399"/>
                        </a:solidFill>
                        <a:effectLst/>
                        <a:latin typeface="Times New Roman"/>
                        <a:ea typeface="Times New Roman"/>
                      </a:endParaRPr>
                    </a:p>
                    <a:p>
                      <a:pPr marL="114300" marR="45720" algn="l">
                        <a:spcBef>
                          <a:spcPts val="600"/>
                        </a:spcBef>
                        <a:spcAft>
                          <a:spcPts val="600"/>
                        </a:spcAft>
                        <a:tabLst>
                          <a:tab pos="1931670" algn="l"/>
                        </a:tabLst>
                      </a:pPr>
                      <a:r>
                        <a:rPr lang="es-ES_tradnl" sz="2400" dirty="0">
                          <a:effectLst/>
                          <a:latin typeface="Times New Roman"/>
                          <a:ea typeface="Times New Roman"/>
                        </a:rPr>
                        <a:t>Por su minuciosidad en averiguar los hechos, el maestro acumulará mucho conocimiento.  Ya que “el conocimiento envanece,” es muy fácil llegar a ser orgulloso. Comunica su orgullo con la actitud de “No es cierto hasta que yo lo he averiguado y digo que es cierto.”</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504506"/>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524000"/>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860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860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970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381272332"/>
              </p:ext>
            </p:extLst>
          </p:nvPr>
        </p:nvGraphicFramePr>
        <p:xfrm>
          <a:off x="152400" y="91177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smtClean="0">
                          <a:solidFill>
                            <a:srgbClr val="003399"/>
                          </a:solidFill>
                          <a:effectLst/>
                          <a:latin typeface="Times New Roman"/>
                          <a:ea typeface="Times New Roman"/>
                        </a:rPr>
                        <a:t>Averigua Otros Maestros</a:t>
                      </a:r>
                      <a:br>
                        <a:rPr lang="es-ES_tradnl" sz="2400" b="1" i="0" u="sng" dirty="0" smtClean="0">
                          <a:solidFill>
                            <a:srgbClr val="003399"/>
                          </a:solidFill>
                          <a:effectLst/>
                          <a:latin typeface="Times New Roman"/>
                          <a:ea typeface="Times New Roman"/>
                        </a:rPr>
                      </a:br>
                      <a:endParaRPr lang="en-US" sz="2400" i="0" dirty="0" smtClean="0">
                        <a:solidFill>
                          <a:srgbClr val="003399"/>
                        </a:solidFill>
                        <a:effectLst/>
                        <a:latin typeface="Times New Roman"/>
                        <a:ea typeface="Times New Roman"/>
                      </a:endParaRPr>
                    </a:p>
                    <a:p>
                      <a:pPr marL="114300" marR="45720" indent="0" algn="l">
                        <a:spcBef>
                          <a:spcPts val="600"/>
                        </a:spcBef>
                        <a:spcAft>
                          <a:spcPts val="600"/>
                        </a:spcAft>
                        <a:tabLst>
                          <a:tab pos="102870" algn="l"/>
                          <a:tab pos="457200" algn="l"/>
                        </a:tabLst>
                      </a:pPr>
                      <a:r>
                        <a:rPr lang="es-ES_tradnl" sz="2400" dirty="0" smtClean="0">
                          <a:effectLst/>
                          <a:latin typeface="Times New Roman"/>
                          <a:ea typeface="Times New Roman"/>
                        </a:rPr>
                        <a:t>El maestro está muy alerta a falsos maestros.  Él quiere investigar sus trasfondos antes de escucharlos. Lucas escribió su Evangelio “</a:t>
                      </a:r>
                      <a:r>
                        <a:rPr lang="es-ES_tradnl" sz="2400" i="1" dirty="0" smtClean="0">
                          <a:effectLst/>
                          <a:latin typeface="Times New Roman"/>
                          <a:ea typeface="Times New Roman"/>
                        </a:rPr>
                        <a:t>después de haber investigado con diligencia todas las cosas desde su origen</a:t>
                      </a:r>
                      <a:r>
                        <a:rPr lang="es-ES_tradnl" sz="2400" dirty="0" smtClean="0">
                          <a:effectLst/>
                          <a:latin typeface="Times New Roman"/>
                          <a:ea typeface="Times New Roman"/>
                        </a:rPr>
                        <a:t>” (Lucas 1:3).</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Desprecia Falta de Credenciales</a:t>
                      </a:r>
                      <a:endParaRPr lang="en-US" sz="2400" i="0" dirty="0">
                        <a:solidFill>
                          <a:srgbClr val="003399"/>
                        </a:solidFill>
                        <a:effectLst/>
                        <a:latin typeface="Times New Roman"/>
                        <a:ea typeface="Times New Roman"/>
                      </a:endParaRPr>
                    </a:p>
                    <a:p>
                      <a:pPr marL="114300" marR="45720" algn="l">
                        <a:spcBef>
                          <a:spcPts val="600"/>
                        </a:spcBef>
                        <a:spcAft>
                          <a:spcPts val="600"/>
                        </a:spcAft>
                        <a:tabLst>
                          <a:tab pos="1931670" algn="l"/>
                        </a:tabLst>
                      </a:pPr>
                      <a:r>
                        <a:rPr lang="es-ES_tradnl" sz="2400" dirty="0" smtClean="0">
                          <a:effectLst/>
                          <a:latin typeface="Times New Roman"/>
                          <a:ea typeface="Times New Roman"/>
                        </a:rPr>
                        <a:t>Muchos maestros tratan de controlar información errónea por requerir cursos acreditados.  Por lo tanto, la sabiduría práctica de los “no educados” pueda ser menos-preciada.  Confía más en el conocimiento intelectual que en la percepción espiritual.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504507"/>
            <a:ext cx="4267200" cy="304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524000"/>
            <a:ext cx="4267200" cy="7620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860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860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869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092599287"/>
              </p:ext>
            </p:extLst>
          </p:nvPr>
        </p:nvGraphicFramePr>
        <p:xfrm>
          <a:off x="152400" y="911770"/>
          <a:ext cx="8839200" cy="5381712"/>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Confía en Recursos Establecidos </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El maestro quiere ir a la fuente de la información si es posible.  También acepta las obras de otras autoridades para confirmar </a:t>
                      </a:r>
                      <a:r>
                        <a:rPr lang="es-ES_tradnl" sz="2400" dirty="0" smtClean="0">
                          <a:effectLst/>
                          <a:latin typeface="Times New Roman"/>
                          <a:ea typeface="Times New Roman"/>
                        </a:rPr>
                        <a:t>declaraciones </a:t>
                      </a:r>
                      <a:r>
                        <a:rPr lang="es-ES_tradnl" sz="2400" dirty="0">
                          <a:effectLst/>
                          <a:latin typeface="Times New Roman"/>
                          <a:ea typeface="Times New Roman"/>
                        </a:rPr>
                        <a:t>de otros.  Lucas alabó a los de </a:t>
                      </a:r>
                      <a:r>
                        <a:rPr lang="es-ES_tradnl" sz="2400" dirty="0" err="1">
                          <a:effectLst/>
                          <a:latin typeface="Times New Roman"/>
                          <a:ea typeface="Times New Roman"/>
                        </a:rPr>
                        <a:t>Berea</a:t>
                      </a:r>
                      <a:r>
                        <a:rPr lang="es-ES_tradnl" sz="2400" dirty="0">
                          <a:effectLst/>
                          <a:latin typeface="Times New Roman"/>
                          <a:ea typeface="Times New Roman"/>
                        </a:rPr>
                        <a:t> por haber escudriñado las Escrituras para ver si lo que Pablo decía era cierto (Hechos 17:11).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Confía en Razonamiento Humano</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Ya que puede usar recursos estudiosos, fácilmente da la impresión que él mismo es la única fuente de la verdad y que su don es el don más importante.  El maestro puede reaccionar por poner su conocimiento antes de la comprensión espiritual que viene solamente a través de la meditación en las Escrituras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a:t>
                      </a:r>
                      <a:r>
                        <a:rPr lang="es-ES_tradnl" sz="2400" dirty="0">
                          <a:effectLst/>
                          <a:latin typeface="Times New Roman"/>
                          <a:ea typeface="Times New Roman"/>
                        </a:rPr>
                        <a:t>1 Corintios 2:14).</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504506"/>
            <a:ext cx="4267200" cy="7052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523999"/>
            <a:ext cx="4267200" cy="685799"/>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85999"/>
            <a:ext cx="4267200" cy="3996047"/>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860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985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778814279"/>
              </p:ext>
            </p:extLst>
          </p:nvPr>
        </p:nvGraphicFramePr>
        <p:xfrm>
          <a:off x="152400" y="83820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La Verdad en Forma Sistemática</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El maestro siente la necesidad de presentar las cosas en un orden secuencial y cronológico.  Lucas hizo eso en su Evangelio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a:t>
                      </a:r>
                      <a:r>
                        <a:rPr lang="es-ES_tradnl" sz="2400" dirty="0">
                          <a:effectLst/>
                          <a:latin typeface="Times New Roman"/>
                          <a:ea typeface="Times New Roman"/>
                        </a:rPr>
                        <a:t>Lucas 1:3).</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Critica las Aplicaciones Prácticas</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Su deseo de verificar declaraciones con la autoridad de la Biblia puede impedirle ver las aplicaciones espirituales más amplias.  Su en-foque es más en estudios textuales y muchas veces pierde los </a:t>
                      </a:r>
                      <a:r>
                        <a:rPr lang="es-ES_tradnl" sz="2400" dirty="0" smtClean="0">
                          <a:effectLst/>
                          <a:latin typeface="Times New Roman"/>
                          <a:ea typeface="Times New Roman"/>
                        </a:rPr>
                        <a:t>principios </a:t>
                      </a:r>
                      <a:r>
                        <a:rPr lang="es-ES_tradnl" sz="2400" dirty="0">
                          <a:effectLst/>
                          <a:latin typeface="Times New Roman"/>
                          <a:ea typeface="Times New Roman"/>
                        </a:rPr>
                        <a:t>fundamentales (2 Tim. 3:16)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383474"/>
            <a:ext cx="4267200" cy="750125"/>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02967"/>
            <a:ext cx="4267200" cy="750125"/>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098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098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6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298118674"/>
              </p:ext>
            </p:extLst>
          </p:nvPr>
        </p:nvGraphicFramePr>
        <p:xfrm>
          <a:off x="152400" y="83820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Junta Muchos </a:t>
                      </a:r>
                      <a:r>
                        <a:rPr lang="es-ES_tradnl" sz="2400" b="1" i="0" u="sng" dirty="0" smtClean="0">
                          <a:solidFill>
                            <a:srgbClr val="003399"/>
                          </a:solidFill>
                          <a:effectLst/>
                          <a:latin typeface="Times New Roman"/>
                          <a:ea typeface="Times New Roman"/>
                        </a:rPr>
                        <a:t>Hechos</a:t>
                      </a:r>
                      <a:br>
                        <a:rPr lang="es-ES_tradnl" sz="2400" b="1" i="0" u="sng" dirty="0" smtClean="0">
                          <a:solidFill>
                            <a:srgbClr val="003399"/>
                          </a:solidFill>
                          <a:effectLst/>
                          <a:latin typeface="Times New Roman"/>
                          <a:ea typeface="Times New Roman"/>
                        </a:rPr>
                      </a:br>
                      <a:endParaRPr lang="en-US" sz="2400" i="0" dirty="0">
                        <a:solidFill>
                          <a:srgbClr val="003399"/>
                        </a:solidFill>
                        <a:effectLst/>
                        <a:latin typeface="Times New Roman"/>
                        <a:ea typeface="Times New Roman"/>
                      </a:endParaRPr>
                    </a:p>
                    <a:p>
                      <a:pPr marL="118745" marR="45720" algn="l">
                        <a:spcBef>
                          <a:spcPts val="600"/>
                        </a:spcBef>
                        <a:spcAft>
                          <a:spcPts val="400"/>
                        </a:spcAft>
                      </a:pPr>
                      <a:r>
                        <a:rPr lang="es-ES_tradnl" sz="2400" dirty="0">
                          <a:effectLst/>
                          <a:latin typeface="Times New Roman"/>
                          <a:ea typeface="Times New Roman"/>
                        </a:rPr>
                        <a:t>Tiene más gozo en investigar los hechos que en enseñarlos. Cuando escribe o habla, siente la necesidad de compartir muchos hechos.  El Evangelio según Lucas es el más largo.</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Se Jacta de las Habilidades </a:t>
                      </a:r>
                      <a:r>
                        <a:rPr lang="es-ES_tradnl" sz="2400" b="1" i="0" u="sng" dirty="0" smtClean="0">
                          <a:solidFill>
                            <a:srgbClr val="003399"/>
                          </a:solidFill>
                          <a:effectLst/>
                          <a:latin typeface="Times New Roman"/>
                          <a:ea typeface="Times New Roman"/>
                        </a:rPr>
                        <a:t/>
                      </a:r>
                      <a:br>
                        <a:rPr lang="es-ES_tradnl" sz="2400" b="1" i="0" u="sng" dirty="0" smtClean="0">
                          <a:solidFill>
                            <a:srgbClr val="003399"/>
                          </a:solidFill>
                          <a:effectLst/>
                          <a:latin typeface="Times New Roman"/>
                          <a:ea typeface="Times New Roman"/>
                        </a:rPr>
                      </a:br>
                      <a:r>
                        <a:rPr lang="es-ES_tradnl" sz="2400" b="1" i="0" u="sng" dirty="0" smtClean="0">
                          <a:solidFill>
                            <a:srgbClr val="003399"/>
                          </a:solidFill>
                          <a:effectLst/>
                          <a:latin typeface="Times New Roman"/>
                          <a:ea typeface="Times New Roman"/>
                        </a:rPr>
                        <a:t>de </a:t>
                      </a:r>
                      <a:r>
                        <a:rPr lang="es-ES_tradnl" sz="2400" b="1" i="0" u="sng" dirty="0">
                          <a:solidFill>
                            <a:srgbClr val="003399"/>
                          </a:solidFill>
                          <a:effectLst/>
                          <a:latin typeface="Times New Roman"/>
                          <a:ea typeface="Times New Roman"/>
                        </a:rPr>
                        <a:t>la Investigación</a:t>
                      </a:r>
                      <a:endParaRPr lang="en-US" sz="2400" i="0" dirty="0">
                        <a:solidFill>
                          <a:srgbClr val="003399"/>
                        </a:solidFill>
                        <a:effectLst/>
                        <a:latin typeface="Times New Roman"/>
                        <a:ea typeface="Times New Roman"/>
                      </a:endParaRPr>
                    </a:p>
                    <a:p>
                      <a:pPr marL="118745" marR="45720" algn="l">
                        <a:spcBef>
                          <a:spcPts val="600"/>
                        </a:spcBef>
                        <a:spcAft>
                          <a:spcPts val="400"/>
                        </a:spcAft>
                      </a:pPr>
                      <a:r>
                        <a:rPr lang="es-ES_tradnl" sz="2400" dirty="0">
                          <a:effectLst/>
                          <a:latin typeface="Times New Roman"/>
                          <a:ea typeface="Times New Roman"/>
                        </a:rPr>
                        <a:t>Cuando comparte una conclusión, también quiere compartir como llegó a esa conclusión.  Por sus </a:t>
                      </a:r>
                      <a:r>
                        <a:rPr lang="es-ES_tradnl" sz="2400" dirty="0" smtClean="0">
                          <a:effectLst/>
                          <a:latin typeface="Times New Roman"/>
                          <a:ea typeface="Times New Roman"/>
                        </a:rPr>
                        <a:t>investiga-</a:t>
                      </a:r>
                      <a:r>
                        <a:rPr lang="es-ES_tradnl" sz="2400" dirty="0" err="1" smtClean="0">
                          <a:effectLst/>
                          <a:latin typeface="Times New Roman"/>
                          <a:ea typeface="Times New Roman"/>
                        </a:rPr>
                        <a:t>ciones</a:t>
                      </a:r>
                      <a:r>
                        <a:rPr lang="es-ES_tradnl" sz="2400" dirty="0">
                          <a:effectLst/>
                          <a:latin typeface="Times New Roman"/>
                          <a:ea typeface="Times New Roman"/>
                        </a:rPr>
                        <a:t>, muchas veces vive en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un </a:t>
                      </a:r>
                      <a:r>
                        <a:rPr lang="es-ES_tradnl" sz="2400" dirty="0">
                          <a:effectLst/>
                          <a:latin typeface="Times New Roman"/>
                          <a:ea typeface="Times New Roman"/>
                        </a:rPr>
                        <a:t>mundo no real que ha creado por excluir a los demás.</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799"/>
            <a:ext cx="4267200" cy="666307"/>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1336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648200" y="1467292"/>
            <a:ext cx="4267200" cy="666307"/>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648200" y="21336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46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6"/>
                                        </p:tgtEl>
                                      </p:cBhvr>
                                    </p:animEffect>
                                    <p:set>
                                      <p:cBhvr>
                                        <p:cTn id="17" dur="1" fill="hold">
                                          <p:stCondLst>
                                            <p:cond delay="499"/>
                                          </p:stCondLst>
                                        </p:cTn>
                                        <p:tgtEl>
                                          <p:spTgt spid="1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935032762"/>
              </p:ext>
            </p:extLst>
          </p:nvPr>
        </p:nvGraphicFramePr>
        <p:xfrm>
          <a:off x="152400" y="83820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457200" marR="45720" indent="-342900" algn="l">
                        <a:spcBef>
                          <a:spcPts val="600"/>
                        </a:spcBef>
                        <a:spcAft>
                          <a:spcPts val="600"/>
                        </a:spcAft>
                        <a:buFont typeface="Arial" panose="020B0604020202020204" pitchFamily="34" charset="0"/>
                        <a:buChar char="•"/>
                      </a:pPr>
                      <a:r>
                        <a:rPr lang="es-ES_tradnl" sz="2400" b="1" i="0" u="sng" dirty="0" smtClean="0">
                          <a:solidFill>
                            <a:srgbClr val="003399"/>
                          </a:solidFill>
                          <a:effectLst/>
                          <a:latin typeface="Times New Roman"/>
                        </a:rPr>
                        <a:t>Requiere </a:t>
                      </a:r>
                      <a:r>
                        <a:rPr lang="es-ES_tradnl" sz="2400" b="1" i="0" u="sng" dirty="0">
                          <a:solidFill>
                            <a:srgbClr val="003399"/>
                          </a:solidFill>
                          <a:effectLst/>
                          <a:latin typeface="Times New Roman"/>
                        </a:rPr>
                        <a:t>Minuciosidad</a:t>
                      </a:r>
                      <a:r>
                        <a:rPr lang="en-US" sz="2400" i="0" dirty="0">
                          <a:solidFill>
                            <a:srgbClr val="003399"/>
                          </a:solidFill>
                          <a:effectLst/>
                          <a:latin typeface="Times New Roman"/>
                        </a:rPr>
                        <a:t> </a:t>
                      </a:r>
                      <a:r>
                        <a:rPr lang="en-US" sz="2400" i="0" dirty="0" smtClean="0">
                          <a:solidFill>
                            <a:srgbClr val="003399"/>
                          </a:solidFill>
                          <a:effectLst/>
                          <a:latin typeface="Times New Roman"/>
                        </a:rPr>
                        <a:t/>
                      </a:r>
                      <a:br>
                        <a:rPr lang="en-US" sz="2400" i="0" dirty="0" smtClean="0">
                          <a:solidFill>
                            <a:srgbClr val="003399"/>
                          </a:solidFill>
                          <a:effectLst/>
                          <a:latin typeface="Times New Roman"/>
                        </a:rPr>
                      </a:br>
                      <a:endParaRPr lang="en-US" sz="2400" i="0" dirty="0" smtClean="0">
                        <a:solidFill>
                          <a:srgbClr val="003399"/>
                        </a:solidFill>
                        <a:effectLst/>
                        <a:latin typeface="Times New Roman"/>
                      </a:endParaRPr>
                    </a:p>
                    <a:p>
                      <a:pPr marL="114300" marR="45720" indent="0" algn="l">
                        <a:spcBef>
                          <a:spcPts val="600"/>
                        </a:spcBef>
                        <a:spcAft>
                          <a:spcPts val="600"/>
                        </a:spcAft>
                        <a:buFont typeface="Arial" panose="020B0604020202020204" pitchFamily="34" charset="0"/>
                        <a:buNone/>
                      </a:pPr>
                      <a:r>
                        <a:rPr lang="es-ES_tradnl" sz="2400" dirty="0" smtClean="0">
                          <a:effectLst/>
                          <a:latin typeface="Times New Roman"/>
                          <a:ea typeface="Times New Roman"/>
                        </a:rPr>
                        <a:t>Le </a:t>
                      </a:r>
                      <a:r>
                        <a:rPr lang="es-ES_tradnl" sz="2400" dirty="0">
                          <a:effectLst/>
                          <a:latin typeface="Times New Roman"/>
                          <a:ea typeface="Times New Roman"/>
                        </a:rPr>
                        <a:t>gusta dar detalles que no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son </a:t>
                      </a:r>
                      <a:r>
                        <a:rPr lang="es-ES_tradnl" sz="2400" dirty="0">
                          <a:effectLst/>
                          <a:latin typeface="Times New Roman"/>
                          <a:ea typeface="Times New Roman"/>
                        </a:rPr>
                        <a:t>notados por otros.  Lucas describe precisamente los eventos, </a:t>
                      </a:r>
                      <a:r>
                        <a:rPr lang="es-ES_tradnl" sz="2400" dirty="0" smtClean="0">
                          <a:effectLst/>
                          <a:latin typeface="Times New Roman"/>
                          <a:ea typeface="Times New Roman"/>
                        </a:rPr>
                        <a:t>conversaciones</a:t>
                      </a:r>
                      <a:r>
                        <a:rPr lang="es-ES_tradnl" sz="2400" dirty="0">
                          <a:effectLst/>
                          <a:latin typeface="Times New Roman"/>
                          <a:ea typeface="Times New Roman"/>
                        </a:rPr>
                        <a:t>, circunstancias, etc.   Él dio más nombres, títulos, ciudades, fechas, etc. que cualquier otro Evangelio.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Rechaza Presuposiciones Bíblicas</a:t>
                      </a:r>
                      <a:endParaRPr lang="en-US" sz="2400" i="0" dirty="0">
                        <a:solidFill>
                          <a:srgbClr val="003399"/>
                        </a:solidFill>
                        <a:effectLst/>
                        <a:latin typeface="Times New Roman"/>
                        <a:ea typeface="Times New Roman"/>
                      </a:endParaRPr>
                    </a:p>
                    <a:p>
                      <a:pPr marL="0" marR="45720" algn="l">
                        <a:spcBef>
                          <a:spcPts val="600"/>
                        </a:spcBef>
                        <a:spcAft>
                          <a:spcPts val="600"/>
                        </a:spcAft>
                      </a:pPr>
                      <a:r>
                        <a:rPr lang="es-ES_tradnl" sz="2400" dirty="0">
                          <a:effectLst/>
                          <a:latin typeface="Times New Roman"/>
                          <a:ea typeface="Times New Roman"/>
                        </a:rPr>
                        <a:t>Si su intelecto no es sometido al Espíritu Santo, él sentirá la necesidad de reexaminar las verdades fundamentales de la fe en vez de aceptarlas por fe.  </a:t>
                      </a:r>
                      <a:r>
                        <a:rPr lang="es-ES_tradnl" sz="2400" dirty="0" smtClean="0">
                          <a:effectLst/>
                          <a:latin typeface="Times New Roman"/>
                          <a:ea typeface="Times New Roman"/>
                        </a:rPr>
                        <a:t/>
                      </a:r>
                      <a:br>
                        <a:rPr lang="es-ES_tradnl" sz="2400" dirty="0" smtClean="0">
                          <a:effectLst/>
                          <a:latin typeface="Times New Roman"/>
                          <a:ea typeface="Times New Roman"/>
                        </a:rPr>
                      </a:br>
                      <a:r>
                        <a:rPr lang="es-ES_tradnl" sz="2400" dirty="0" smtClean="0">
                          <a:effectLst/>
                          <a:latin typeface="Times New Roman"/>
                          <a:ea typeface="Times New Roman"/>
                        </a:rPr>
                        <a:t>Su </a:t>
                      </a:r>
                      <a:r>
                        <a:rPr lang="es-ES_tradnl" sz="2400" dirty="0">
                          <a:effectLst/>
                          <a:latin typeface="Times New Roman"/>
                          <a:ea typeface="Times New Roman"/>
                        </a:rPr>
                        <a:t>teología puede resultar en una base filosófica en vez de bíblica.</a:t>
                      </a:r>
                      <a:endParaRPr lang="en-US" sz="2400" dirty="0">
                        <a:effectLst/>
                        <a:latin typeface="Times New Roman"/>
                        <a:ea typeface="Times New Roman"/>
                      </a:endParaRPr>
                    </a:p>
                    <a:p>
                      <a:pPr marL="0" marR="45720" algn="l">
                        <a:spcBef>
                          <a:spcPts val="600"/>
                        </a:spcBef>
                        <a:spcAft>
                          <a:spcPts val="600"/>
                        </a:spcAft>
                      </a:pPr>
                      <a:r>
                        <a:rPr lang="es-GT" sz="2400" dirty="0">
                          <a:effectLst/>
                          <a:latin typeface="Times New Roman"/>
                          <a:ea typeface="Times New Roman"/>
                        </a:rPr>
                        <a:t/>
                      </a:r>
                      <a:br>
                        <a:rPr lang="es-GT" sz="2400" dirty="0">
                          <a:effectLst/>
                          <a:latin typeface="Times New Roman"/>
                          <a:ea typeface="Times New Roman"/>
                        </a:rPr>
                      </a:b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6" name="Rectangle 15"/>
          <p:cNvSpPr/>
          <p:nvPr/>
        </p:nvSpPr>
        <p:spPr>
          <a:xfrm>
            <a:off x="228600" y="1395350"/>
            <a:ext cx="4267200" cy="50965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648200" y="1414842"/>
            <a:ext cx="4267200" cy="794957"/>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648200" y="22098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28600" y="22098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775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8"/>
                                        </p:tgtEl>
                                      </p:cBhvr>
                                    </p:animEffect>
                                    <p:set>
                                      <p:cBhvr>
                                        <p:cTn id="22"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878249539"/>
              </p:ext>
            </p:extLst>
          </p:nvPr>
        </p:nvGraphicFramePr>
        <p:xfrm>
          <a:off x="152400" y="838200"/>
          <a:ext cx="8839200" cy="5381712"/>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Incomodo con Verdad Subjetiva</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Se preocupa que la verdad sea balanceada.  Reconoce el peligro de basar la verdad en experiencias.  Él quiere ir de las Escrituras a las experiencias y no al revés.  El maestro tiende a quedarse en silencio hasta que la información es averiguada. Ninguno de las declaraciones propias de Lucas aparece en el Nuevo Testamento.</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Pone Mente Encima del Espíritu</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Necesita mantener su intelecto bajo el control del Espíritu Santo por la meditación en la Palabra de Dios día y noche.  Las cosas de Dios son discernidas espiritualmente no </a:t>
                      </a:r>
                      <a:r>
                        <a:rPr lang="es-ES_tradnl" sz="2400" dirty="0" smtClean="0">
                          <a:effectLst/>
                          <a:latin typeface="Times New Roman"/>
                          <a:ea typeface="Times New Roman"/>
                        </a:rPr>
                        <a:t>intelectual-mente</a:t>
                      </a:r>
                      <a:r>
                        <a:rPr lang="es-ES_tradnl" sz="2400" dirty="0">
                          <a:effectLst/>
                          <a:latin typeface="Times New Roman"/>
                          <a:ea typeface="Times New Roman"/>
                        </a:rPr>
                        <a:t>.  Si el maestro no llega a ser fuerte en el Espíritu, dependerá demasiado en su propio intelecto.</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47799"/>
            <a:ext cx="4267200" cy="666307"/>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2"/>
            <a:ext cx="4267200" cy="666307"/>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24450" y="2133600"/>
            <a:ext cx="4267200" cy="38100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81050" y="2133600"/>
            <a:ext cx="4267200" cy="40386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304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899226452"/>
              </p:ext>
            </p:extLst>
          </p:nvPr>
        </p:nvGraphicFramePr>
        <p:xfrm>
          <a:off x="152400" y="83820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Persevera con Maestros Aceptados</a:t>
                      </a: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El maestro tiende a ser fiel a su maestro o instituto mientras hay un poco de verdad.  También  trata de promover la verdad.  Lucas era fiel a Pablo aun en la cárcel (2 Timoteo 4:11).</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Lleva Enseñanzas a </a:t>
                      </a:r>
                      <a:r>
                        <a:rPr lang="es-ES_tradnl" sz="2400" b="1" i="0" u="sng" dirty="0" smtClean="0">
                          <a:solidFill>
                            <a:srgbClr val="003399"/>
                          </a:solidFill>
                          <a:effectLst/>
                          <a:latin typeface="Times New Roman"/>
                          <a:ea typeface="Times New Roman"/>
                        </a:rPr>
                        <a:t>Extremos</a:t>
                      </a:r>
                      <a:br>
                        <a:rPr lang="es-ES_tradnl" sz="2400" b="1" i="0" u="sng" dirty="0" smtClean="0">
                          <a:solidFill>
                            <a:srgbClr val="003399"/>
                          </a:solidFill>
                          <a:effectLst/>
                          <a:latin typeface="Times New Roman"/>
                          <a:ea typeface="Times New Roman"/>
                        </a:rPr>
                      </a:b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Verdad fuera de balance conduce a la herejía.  Desbalance comienza por estudiar una doctrina fuera de su encuadre moral (</a:t>
                      </a:r>
                      <a:r>
                        <a:rPr lang="es-ES_tradnl" sz="2400" dirty="0" err="1">
                          <a:effectLst/>
                          <a:latin typeface="Times New Roman"/>
                          <a:ea typeface="Times New Roman"/>
                        </a:rPr>
                        <a:t>ej</a:t>
                      </a:r>
                      <a:r>
                        <a:rPr lang="es-ES_tradnl" sz="2400" dirty="0">
                          <a:effectLst/>
                          <a:latin typeface="Times New Roman"/>
                          <a:ea typeface="Times New Roman"/>
                        </a:rPr>
                        <a:t>: comunión sin auto-examinación).  También sucede cuando separa verdades relacionadas (</a:t>
                      </a:r>
                      <a:r>
                        <a:rPr lang="es-ES_tradnl" sz="2400" dirty="0" err="1">
                          <a:effectLst/>
                          <a:latin typeface="Times New Roman"/>
                          <a:ea typeface="Times New Roman"/>
                        </a:rPr>
                        <a:t>ej</a:t>
                      </a:r>
                      <a:r>
                        <a:rPr lang="es-ES_tradnl" sz="2400" dirty="0">
                          <a:effectLst/>
                          <a:latin typeface="Times New Roman"/>
                          <a:ea typeface="Times New Roman"/>
                        </a:rPr>
                        <a:t>: gracia sin ley).</a:t>
                      </a:r>
                      <a:endParaRPr lang="en-US" sz="2400" dirty="0">
                        <a:effectLst/>
                        <a:latin typeface="Times New Roman"/>
                        <a:ea typeface="Times New Roman"/>
                      </a:endParaRPr>
                    </a:p>
                    <a:p>
                      <a:pPr marL="0" marR="45720" algn="l">
                        <a:spcBef>
                          <a:spcPts val="600"/>
                        </a:spcBef>
                        <a:spcAft>
                          <a:spcPts val="600"/>
                        </a:spcAft>
                      </a:pPr>
                      <a:r>
                        <a:rPr lang="es-ES_tradnl" sz="2400" dirty="0">
                          <a:effectLst/>
                          <a:latin typeface="Times New Roman"/>
                          <a:ea typeface="Times New Roman"/>
                        </a:rPr>
                        <a:t> </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620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52053"/>
            <a:ext cx="4267200" cy="33528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12575" y="22098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69175" y="22098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691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857286261"/>
              </p:ext>
            </p:extLst>
          </p:nvPr>
        </p:nvGraphicFramePr>
        <p:xfrm>
          <a:off x="152400" y="838200"/>
          <a:ext cx="8839200" cy="5257800"/>
        </p:xfrm>
        <a:graphic>
          <a:graphicData uri="http://schemas.openxmlformats.org/drawingml/2006/table">
            <a:tbl>
              <a:tblPr firstRow="1" firstCol="1" bandRow="1" bandCol="1"/>
              <a:tblGrid>
                <a:gridCol w="4419600"/>
                <a:gridCol w="4419600"/>
              </a:tblGrid>
              <a:tr h="525232">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Características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1" dirty="0">
                          <a:solidFill>
                            <a:srgbClr val="FFFFFF"/>
                          </a:solidFill>
                          <a:effectLst/>
                          <a:latin typeface="Times New Roman"/>
                          <a:ea typeface="Times New Roman"/>
                          <a:cs typeface="Times New Roman"/>
                        </a:rPr>
                        <a:t>Abusos del Don</a:t>
                      </a:r>
                      <a:endParaRPr lang="en-US" sz="2400" dirty="0">
                        <a:effectLst/>
                        <a:latin typeface="Courier New"/>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732568">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Clarifica Mal </a:t>
                      </a:r>
                      <a:r>
                        <a:rPr lang="es-ES_tradnl" sz="2400" b="1" i="0" u="sng" dirty="0" smtClean="0">
                          <a:solidFill>
                            <a:srgbClr val="003399"/>
                          </a:solidFill>
                          <a:effectLst/>
                          <a:latin typeface="Times New Roman"/>
                          <a:ea typeface="Times New Roman"/>
                        </a:rPr>
                        <a:t>Entendimientos</a:t>
                      </a:r>
                      <a:br>
                        <a:rPr lang="es-ES_tradnl" sz="2400" b="1" i="0" u="sng" dirty="0" smtClean="0">
                          <a:solidFill>
                            <a:srgbClr val="003399"/>
                          </a:solidFill>
                          <a:effectLst/>
                          <a:latin typeface="Times New Roman"/>
                          <a:ea typeface="Times New Roman"/>
                        </a:rPr>
                      </a:br>
                      <a:endParaRPr lang="en-US" sz="2400" i="0" dirty="0">
                        <a:solidFill>
                          <a:srgbClr val="003399"/>
                        </a:solidFill>
                        <a:effectLst/>
                        <a:latin typeface="Times New Roman"/>
                        <a:ea typeface="Times New Roman"/>
                      </a:endParaRPr>
                    </a:p>
                    <a:p>
                      <a:pPr marL="114300" marR="45720" algn="l">
                        <a:spcBef>
                          <a:spcPts val="600"/>
                        </a:spcBef>
                        <a:spcAft>
                          <a:spcPts val="600"/>
                        </a:spcAft>
                      </a:pPr>
                      <a:r>
                        <a:rPr lang="es-ES_tradnl" sz="2400" dirty="0">
                          <a:effectLst/>
                          <a:latin typeface="Times New Roman"/>
                          <a:ea typeface="Times New Roman"/>
                        </a:rPr>
                        <a:t>Si el maestro se da cuenta que sus hechos son equivocados, no sólo lo acepta, sino traza de nuevo su investigación para determinar dónde se desvió de la verdad.  Él también desea utilizar la misma forma en ayudar a otros entender dónde se desviaron de la verdad.</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_tradnl" sz="2400" b="1" i="0" u="sng" dirty="0">
                          <a:solidFill>
                            <a:srgbClr val="003399"/>
                          </a:solidFill>
                          <a:effectLst/>
                          <a:latin typeface="Times New Roman"/>
                          <a:ea typeface="Times New Roman"/>
                        </a:rPr>
                        <a:t>Discute Sobre Puntos Menores</a:t>
                      </a:r>
                      <a:endParaRPr lang="en-US" sz="2400" i="0" dirty="0">
                        <a:solidFill>
                          <a:srgbClr val="003399"/>
                        </a:solidFill>
                        <a:effectLst/>
                        <a:latin typeface="Times New Roman"/>
                        <a:ea typeface="Times New Roman"/>
                      </a:endParaRPr>
                    </a:p>
                    <a:p>
                      <a:pPr marL="0" marR="45720" algn="l">
                        <a:spcBef>
                          <a:spcPts val="600"/>
                        </a:spcBef>
                        <a:spcAft>
                          <a:spcPts val="600"/>
                        </a:spcAft>
                      </a:pPr>
                      <a:r>
                        <a:rPr lang="es-ES_tradnl" sz="2400" dirty="0">
                          <a:effectLst/>
                          <a:latin typeface="Times New Roman"/>
                          <a:ea typeface="Times New Roman"/>
                        </a:rPr>
                        <a:t>Si el maestro depende de su propio entendimiento, puede rechazar una verdad espiritual por detectar un pequeño error en su presentación.  También puede rechazar algo porque la otra persona quiere que él acepte una conclusión sin que entienda bien cómo llegó a esa conclusión.</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12175"/>
            <a:ext cx="4267200" cy="304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31668"/>
            <a:ext cx="4267200" cy="701932"/>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12575" y="21336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69175" y="2133600"/>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9496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 dirty="0">
                <a:effectLst/>
              </a:rPr>
              <a:t>El que tiene el don de enseñanza </a:t>
            </a:r>
            <a:r>
              <a:rPr lang="es-ES" dirty="0" smtClean="0">
                <a:effectLst/>
              </a:rPr>
              <a:t/>
            </a:r>
            <a:br>
              <a:rPr lang="es-ES" dirty="0" smtClean="0">
                <a:effectLst/>
              </a:rPr>
            </a:br>
            <a:r>
              <a:rPr lang="es-ES" dirty="0" smtClean="0">
                <a:effectLst/>
              </a:rPr>
              <a:t>puede </a:t>
            </a:r>
            <a:r>
              <a:rPr lang="es-ES" dirty="0">
                <a:effectLst/>
              </a:rPr>
              <a:t>ser usado grandemente por el Señor. </a:t>
            </a:r>
          </a:p>
          <a:p>
            <a:pPr marL="457200" indent="-457200" algn="l">
              <a:buFont typeface="Wingdings" panose="05000000000000000000" pitchFamily="2" charset="2"/>
              <a:buChar char="Ø"/>
            </a:pPr>
            <a:r>
              <a:rPr lang="es-ES" dirty="0" smtClean="0">
                <a:effectLst/>
              </a:rPr>
              <a:t>Sin </a:t>
            </a:r>
            <a:r>
              <a:rPr lang="es-ES" dirty="0">
                <a:effectLst/>
              </a:rPr>
              <a:t>embargo, el maestro tiene que tener mucho cuidado de no abusar del don que Dios le ha dado.  Tiene que enseñar a otros bajo el control del Espíritu Santo y con mucha </a:t>
            </a:r>
            <a:r>
              <a:rPr lang="es-ES" u="sng" dirty="0">
                <a:solidFill>
                  <a:srgbClr val="003399"/>
                </a:solidFill>
                <a:effectLst/>
              </a:rPr>
              <a:t>meditación</a:t>
            </a:r>
            <a:r>
              <a:rPr lang="es-ES" dirty="0">
                <a:effectLst/>
              </a:rPr>
              <a:t> en la Palabra.  </a:t>
            </a:r>
            <a:endParaRPr lang="en-US" dirty="0">
              <a:solidFill>
                <a:srgbClr val="003399"/>
              </a:solidFill>
              <a:effectLst/>
            </a:endParaRPr>
          </a:p>
        </p:txBody>
      </p:sp>
    </p:spTree>
    <p:extLst>
      <p:ext uri="{BB962C8B-B14F-4D97-AF65-F5344CB8AC3E}">
        <p14:creationId xmlns:p14="http://schemas.microsoft.com/office/powerpoint/2010/main" val="338419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Enseñanza</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 dirty="0" smtClean="0">
                <a:effectLst/>
              </a:rPr>
              <a:t>Él </a:t>
            </a:r>
            <a:r>
              <a:rPr lang="es-ES" dirty="0">
                <a:effectLst/>
              </a:rPr>
              <a:t>tiene que depender de la </a:t>
            </a:r>
            <a:r>
              <a:rPr lang="es-ES" dirty="0" smtClean="0">
                <a:effectLst/>
              </a:rPr>
              <a:t/>
            </a:r>
            <a:br>
              <a:rPr lang="es-ES" dirty="0" smtClean="0">
                <a:effectLst/>
              </a:rPr>
            </a:br>
            <a:r>
              <a:rPr lang="es-ES" dirty="0" smtClean="0">
                <a:effectLst/>
              </a:rPr>
              <a:t>enseñanza </a:t>
            </a:r>
            <a:r>
              <a:rPr lang="es-ES" dirty="0">
                <a:effectLst/>
              </a:rPr>
              <a:t>del </a:t>
            </a:r>
            <a:r>
              <a:rPr lang="es-ES" u="sng" dirty="0">
                <a:solidFill>
                  <a:srgbClr val="003399"/>
                </a:solidFill>
                <a:effectLst/>
              </a:rPr>
              <a:t>Espíritu Santo </a:t>
            </a:r>
            <a:r>
              <a:rPr lang="es-ES" dirty="0">
                <a:effectLst/>
              </a:rPr>
              <a:t>en su vida </a:t>
            </a:r>
            <a:r>
              <a:rPr lang="es-ES" dirty="0" smtClean="0">
                <a:effectLst/>
              </a:rPr>
              <a:t/>
            </a:r>
            <a:br>
              <a:rPr lang="es-ES" dirty="0" smtClean="0">
                <a:effectLst/>
              </a:rPr>
            </a:br>
            <a:r>
              <a:rPr lang="es-ES" dirty="0" smtClean="0">
                <a:effectLst/>
              </a:rPr>
              <a:t>y </a:t>
            </a:r>
            <a:r>
              <a:rPr lang="es-ES" dirty="0">
                <a:effectLst/>
              </a:rPr>
              <a:t>no en su propio intelecto. </a:t>
            </a:r>
            <a:endParaRPr lang="es-ES" dirty="0" smtClean="0">
              <a:effectLst/>
            </a:endParaRPr>
          </a:p>
          <a:p>
            <a:pPr marL="457200" indent="-457200" algn="l">
              <a:buFont typeface="Wingdings" panose="05000000000000000000" pitchFamily="2" charset="2"/>
              <a:buChar char="Ø"/>
            </a:pPr>
            <a:r>
              <a:rPr lang="es-ES_tradnl" dirty="0">
                <a:effectLst/>
              </a:rPr>
              <a:t>La clave del uso del don de enseñanza </a:t>
            </a:r>
            <a:r>
              <a:rPr lang="es-ES_tradnl" dirty="0" smtClean="0">
                <a:effectLst/>
              </a:rPr>
              <a:t/>
            </a:r>
            <a:br>
              <a:rPr lang="es-ES_tradnl" dirty="0" smtClean="0">
                <a:effectLst/>
              </a:rPr>
            </a:br>
            <a:r>
              <a:rPr lang="es-ES_tradnl" dirty="0" smtClean="0">
                <a:effectLst/>
              </a:rPr>
              <a:t>(</a:t>
            </a:r>
            <a:r>
              <a:rPr lang="es-ES_tradnl" dirty="0">
                <a:effectLst/>
              </a:rPr>
              <a:t>y de cualquier otro don) es de ser controlado por y sumiso al Espíritu Santo en cada momento de cada día</a:t>
            </a:r>
            <a:r>
              <a:rPr lang="es-ES_tradnl" dirty="0" smtClean="0">
                <a:effectLst/>
              </a:rPr>
              <a:t>.</a:t>
            </a:r>
            <a:endParaRPr lang="en-US" dirty="0">
              <a:effectLst/>
            </a:endParaRPr>
          </a:p>
        </p:txBody>
      </p:sp>
    </p:spTree>
    <p:extLst>
      <p:ext uri="{BB962C8B-B14F-4D97-AF65-F5344CB8AC3E}">
        <p14:creationId xmlns:p14="http://schemas.microsoft.com/office/powerpoint/2010/main" val="323185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ormalScrp421 BT"/>
        <a:ea typeface=""/>
        <a:cs typeface=""/>
      </a:majorFont>
      <a:minorFont>
        <a:latin typeface="Franklin Gothic Dem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3840</TotalTime>
  <Words>949</Words>
  <Application>Microsoft Office PowerPoint</Application>
  <PresentationFormat>On-screen Show (4:3)</PresentationFormat>
  <Paragraphs>135</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Default Design</vt:lpstr>
      <vt:lpstr>PowerPoint Presentation</vt:lpstr>
      <vt:lpstr>El Don de Enseñanza</vt:lpstr>
      <vt:lpstr>El Don de Enseñanza</vt:lpstr>
      <vt:lpstr>El Don de Enseñanza</vt:lpstr>
      <vt:lpstr>El Don de Enseñanza</vt:lpstr>
      <vt:lpstr>El Don de Enseñanza</vt:lpstr>
      <vt:lpstr>El Don de Enseñanza</vt:lpstr>
      <vt:lpstr>El Don de Enseñanza</vt:lpstr>
      <vt:lpstr>El Don de Enseñanza</vt:lpstr>
      <vt:lpstr>El Don de Enseñanza</vt:lpstr>
      <vt:lpstr>El Don de Enseñanza</vt:lpstr>
      <vt:lpstr>El Don de Enseñanza</vt:lpstr>
      <vt:lpstr>El Don de Enseñanza</vt:lpstr>
      <vt:lpstr>El Don de Enseñanza</vt:lpstr>
    </vt:vector>
  </TitlesOfParts>
  <Company>Faith Baptist Church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Lott</dc:creator>
  <cp:lastModifiedBy>David Lott</cp:lastModifiedBy>
  <cp:revision>120</cp:revision>
  <dcterms:created xsi:type="dcterms:W3CDTF">2008-02-23T23:34:35Z</dcterms:created>
  <dcterms:modified xsi:type="dcterms:W3CDTF">2014-10-20T22:41:06Z</dcterms:modified>
</cp:coreProperties>
</file>