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3" r:id="rId3"/>
    <p:sldId id="274" r:id="rId4"/>
    <p:sldId id="277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8" r:id="rId14"/>
    <p:sldId id="287" r:id="rId1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1F8F9"/>
    <a:srgbClr val="EDF6F7"/>
    <a:srgbClr val="008000"/>
    <a:srgbClr val="000000"/>
    <a:srgbClr val="E4F3F4"/>
    <a:srgbClr val="FFFFFF"/>
    <a:srgbClr val="00CC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 autoAdjust="0"/>
    <p:restoredTop sz="94660"/>
  </p:normalViewPr>
  <p:slideViewPr>
    <p:cSldViewPr showGuides="1">
      <p:cViewPr>
        <p:scale>
          <a:sx n="80" d="100"/>
          <a:sy n="80" d="100"/>
        </p:scale>
        <p:origin x="-1164" y="-150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E730781-ADC5-4784-8307-148759891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7102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547AB7-D83E-42A7-81C5-1F245F5B2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6551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391C2-A084-4067-890D-D58E7DEB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>
            <a:lvl1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1pPr>
            <a:lvl2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2pPr>
            <a:lvl3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3pPr>
            <a:lvl4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4pPr>
            <a:lvl5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CEE54-A1C7-4AD0-87A5-67F9E032D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4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8ACC-C0EB-46D7-A24B-9EC6FD03C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6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4F92-9C1F-4887-BB5F-FD8D5EDAF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B763F-0510-403F-9970-637B9D0A4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C9543-B2EC-45C3-92FE-96279DF2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7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5E904-EEC9-4398-9549-7DE9DD3E1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A112-3B0E-41AD-BDE3-ED99FA0C0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23942-4186-40C6-9021-50D8D9390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4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FC6F-ED75-472C-BCE8-E084CF9C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6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2507-1D34-4659-9947-9A075F1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3E2BAEA-F091-444F-AF68-8AF5924374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¿</a:t>
            </a:r>
            <a:r>
              <a:rPr lang="es-ES_tradnl" dirty="0">
                <a:effectLst/>
              </a:rPr>
              <a:t>Quién en las Escrituras ilustra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mejor </a:t>
            </a:r>
            <a:r>
              <a:rPr lang="es-ES_tradnl" dirty="0">
                <a:effectLst/>
              </a:rPr>
              <a:t>el don de Exhortación?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solidFill>
                  <a:srgbClr val="003399"/>
                </a:solidFill>
                <a:effectLst/>
              </a:rPr>
              <a:t>Pablo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effectLst/>
              </a:rPr>
              <a:t> </a:t>
            </a:r>
            <a:r>
              <a:rPr lang="es-ES_tradnl" dirty="0" smtClean="0">
                <a:effectLst/>
              </a:rPr>
              <a:t>¿</a:t>
            </a:r>
            <a:r>
              <a:rPr lang="es-ES_tradnl" dirty="0">
                <a:effectLst/>
              </a:rPr>
              <a:t>Cuáles pautas nos son dadas para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el </a:t>
            </a:r>
            <a:r>
              <a:rPr lang="es-ES_tradnl" dirty="0">
                <a:effectLst/>
              </a:rPr>
              <a:t>don de </a:t>
            </a:r>
            <a:r>
              <a:rPr lang="es-ES_tradnl" dirty="0" smtClean="0">
                <a:effectLst/>
              </a:rPr>
              <a:t>exhortación en Romanos 12:12?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3399"/>
                </a:solidFill>
                <a:effectLst/>
              </a:rPr>
              <a:t>Gozoso </a:t>
            </a:r>
            <a:r>
              <a:rPr lang="es-ES" dirty="0">
                <a:solidFill>
                  <a:srgbClr val="003399"/>
                </a:solidFill>
                <a:effectLst/>
              </a:rPr>
              <a:t>en la Esperanza</a:t>
            </a: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3399"/>
                </a:solidFill>
                <a:effectLst/>
              </a:rPr>
              <a:t>Sufrido </a:t>
            </a:r>
            <a:r>
              <a:rPr lang="es-ES" dirty="0">
                <a:solidFill>
                  <a:srgbClr val="003399"/>
                </a:solidFill>
                <a:effectLst/>
              </a:rPr>
              <a:t>en la Tribulación</a:t>
            </a: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3399"/>
                </a:solidFill>
                <a:effectLst/>
              </a:rPr>
              <a:t>Constante </a:t>
            </a:r>
            <a:r>
              <a:rPr lang="es-ES" dirty="0">
                <a:solidFill>
                  <a:srgbClr val="003399"/>
                </a:solidFill>
                <a:effectLst/>
              </a:rPr>
              <a:t>en la Oración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¿</a:t>
            </a:r>
            <a:r>
              <a:rPr lang="es-ES_tradnl" dirty="0">
                <a:effectLst/>
              </a:rPr>
              <a:t>Qué principio básico necesita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tener </a:t>
            </a:r>
            <a:r>
              <a:rPr lang="es-ES_tradnl" dirty="0">
                <a:effectLst/>
              </a:rPr>
              <a:t>el </a:t>
            </a:r>
            <a:r>
              <a:rPr lang="es-ES_tradnl" dirty="0" smtClean="0">
                <a:effectLst/>
              </a:rPr>
              <a:t>exhortador en su </a:t>
            </a:r>
            <a:r>
              <a:rPr lang="es-ES_tradnl" dirty="0">
                <a:effectLst/>
              </a:rPr>
              <a:t>vida?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3399"/>
                </a:solidFill>
                <a:effectLst/>
              </a:rPr>
              <a:t>Entendiendo </a:t>
            </a:r>
            <a:r>
              <a:rPr lang="es-ES" dirty="0">
                <a:solidFill>
                  <a:srgbClr val="003399"/>
                </a:solidFill>
                <a:effectLst/>
              </a:rPr>
              <a:t>el diseño de Dios </a:t>
            </a:r>
            <a:r>
              <a:rPr lang="es-ES" dirty="0" smtClean="0">
                <a:solidFill>
                  <a:srgbClr val="003399"/>
                </a:solidFill>
                <a:effectLst/>
              </a:rPr>
              <a:t/>
            </a:r>
            <a:br>
              <a:rPr lang="es-ES" dirty="0" smtClean="0">
                <a:solidFill>
                  <a:srgbClr val="003399"/>
                </a:solidFill>
                <a:effectLst/>
              </a:rPr>
            </a:br>
            <a:r>
              <a:rPr lang="es-ES" dirty="0" smtClean="0">
                <a:solidFill>
                  <a:srgbClr val="003399"/>
                </a:solidFill>
                <a:effectLst/>
              </a:rPr>
              <a:t>para </a:t>
            </a:r>
            <a:r>
              <a:rPr lang="es-ES" dirty="0">
                <a:solidFill>
                  <a:srgbClr val="003399"/>
                </a:solidFill>
                <a:effectLst/>
              </a:rPr>
              <a:t>su </a:t>
            </a:r>
            <a:r>
              <a:rPr lang="es-ES" dirty="0" smtClean="0">
                <a:solidFill>
                  <a:srgbClr val="003399"/>
                </a:solidFill>
                <a:effectLst/>
              </a:rPr>
              <a:t>vida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¿Por </a:t>
            </a:r>
            <a:r>
              <a:rPr lang="es-ES_tradnl" dirty="0">
                <a:effectLst/>
              </a:rPr>
              <a:t>qué es cierto eso?</a:t>
            </a:r>
            <a:endParaRPr lang="en-US" dirty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3399"/>
                </a:solidFill>
                <a:effectLst/>
              </a:rPr>
              <a:t>Eso </a:t>
            </a:r>
            <a:r>
              <a:rPr lang="es-ES" dirty="0">
                <a:solidFill>
                  <a:srgbClr val="003399"/>
                </a:solidFill>
                <a:effectLst/>
              </a:rPr>
              <a:t>permite que él entienda y </a:t>
            </a:r>
            <a:r>
              <a:rPr lang="es-ES" dirty="0" smtClean="0">
                <a:solidFill>
                  <a:srgbClr val="003399"/>
                </a:solidFill>
                <a:effectLst/>
              </a:rPr>
              <a:t/>
            </a:r>
            <a:br>
              <a:rPr lang="es-ES" dirty="0" smtClean="0">
                <a:solidFill>
                  <a:srgbClr val="003399"/>
                </a:solidFill>
                <a:effectLst/>
              </a:rPr>
            </a:br>
            <a:r>
              <a:rPr lang="es-ES" dirty="0" smtClean="0">
                <a:solidFill>
                  <a:srgbClr val="003399"/>
                </a:solidFill>
                <a:effectLst/>
              </a:rPr>
              <a:t>explique </a:t>
            </a:r>
            <a:r>
              <a:rPr lang="es-ES" dirty="0">
                <a:solidFill>
                  <a:srgbClr val="003399"/>
                </a:solidFill>
                <a:effectLst/>
              </a:rPr>
              <a:t>la soberanía de Dios.</a:t>
            </a:r>
            <a:endParaRPr lang="en-US" dirty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64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06078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Comprometido al crecimiento espiritual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 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8745" marR="45720" indent="0" algn="l">
                        <a:spcBef>
                          <a:spcPts val="600"/>
                        </a:spcBef>
                        <a:spcAft>
                          <a:spcPts val="200"/>
                        </a:spcAft>
                        <a:tabLst>
                          <a:tab pos="102870" algn="l"/>
                          <a:tab pos="45720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Su motivación es ver el crecimiento espiritual en la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vida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práctica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 y está dispuesto a involucrarse personal-mente para lograr esa meta.  Pablo era así (Gálatas 4:19; Colosenses 1:28).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Deja a otros esperándole</a:t>
                      </a:r>
                      <a:r>
                        <a:rPr lang="es-ES_tradnl" sz="2400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br>
                        <a:rPr lang="es-ES_tradnl" sz="2400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93167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Él está dispuesto a dar a la gente todo el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tiempo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necesario para lograr su crecimiento espiritual.  Él espera que su familia entienda pero muchas veces resulta en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resentimientos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Si el exhortador está casado, su prioridad tiene que ser su matrimonio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1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Corintios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7:32-34).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504506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0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72792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Puede discernir problemas raíces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02870" algn="l"/>
                          <a:tab pos="45720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Él puede discernir la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madurez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espiritual de otros.  Basado en esto, él es motivado a buscar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obstáculos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en las vidas de los que no están creciendo y a animar a los que sí.  Pablo habló a los Corintios de esa manera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1 Corintios 3:1).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Mirándose a sí para soluciones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931670" algn="l"/>
                        </a:tabLs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Mientras que el exhortador gana experiencia y éxito en aconsejando, él clasifica problemas mientras los escucha y llega a conclusiones antes de escuchar todos los hechos. Sin la ayuda del Espíritu Santo, él puede dar consejos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equivocados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(Proverbios 18:13).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504506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904253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Puede ver pasos de acción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s-ES_tradnl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Él tiene la habilidad de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visualizar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logros espirituales en otros cristianos y luego ayudarles con pasos prácticos para lograrlos.  Esos pasos son diseñados para quitar obstáculos y desarrollar disciplina que el Espíritu Santo puede utilizar 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2 Timoteo 2:22-23).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Orgulloso de resultados visibles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Él da pasos de acción y espera que los demás sigan esos pasos.  Cuando el crecimiento espiritual llega a ser visible, es fácil tomar el crédito por eso.  A veces él es tentado de quedarse contento con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conformidad externa</a:t>
                      </a:r>
                      <a:r>
                        <a:rPr lang="es-ES_tradnl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en vez de cambios internos verdaderos.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" y="1504506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1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04163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Cobra ánimo para soluciones</a:t>
                      </a:r>
                      <a:r>
                        <a:rPr lang="es-ES_tradnl" sz="2400" b="1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br>
                        <a:rPr lang="es-ES_tradnl" sz="2400" b="1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usa ejemplos de las vidas de otros para ayudar a creyentes ver la potencial para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victoria diaria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 Pablo usó el testimonio de una iglesia para otras (2 Corintios 9:2).  Usó su propia vida para ilustrar la gracia de Dios (1 Timoteo 1:15).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Empieza cosas prematuramente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 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tiende a meterse en nuevos proyectos antes de terminar los que ya tiene.  Él usa proyectos para motivar a otros.  Cuando eso está caminando, busca otro proyecto.  Muchos se frustran por eso.  Él ve los proyectos sólo como medios para lograr algo mayor. 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504506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697850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Cambiar problemas en beneficios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8745" marR="45720" algn="l"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Exhortadores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maduros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han aprendido que Dios da gracia para tiempos de pruebas.  Pablo gloriaba en sus tribulaciones y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persecuciones </a:t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2 Corintios 1:1-7).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Trata a la gente como proyectos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8745" marR="45720" algn="l"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Él está buscando pasos de acción que traen resultados duraderos.  Especialmente los más cerca a él, puedan pensar que él los ve como otro proyecto de consejería en vez de personas reales que necesitan atención personal.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" y="1504506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5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139042"/>
              </p:ext>
            </p:extLst>
          </p:nvPr>
        </p:nvGraphicFramePr>
        <p:xfrm>
          <a:off x="152400" y="911770"/>
          <a:ext cx="8839200" cy="574747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457200" marR="45720" indent="-34290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Quiere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ser “transparente”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.</a:t>
                      </a:r>
                      <a:r>
                        <a:rPr lang="en-US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2400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en-US" sz="2400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</a:rPr>
                      </a:br>
                      <a:endParaRPr lang="en-US" sz="2400" i="0" dirty="0" smtClean="0">
                        <a:solidFill>
                          <a:srgbClr val="003399"/>
                        </a:solidFill>
                        <a:effectLst/>
                        <a:latin typeface="Times New Roman"/>
                      </a:endParaRPr>
                    </a:p>
                    <a:p>
                      <a:pPr marL="114300" marR="4572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exhortador sabe que no va a haber crecimiento verdadero donde hay culpabilidad.  Pablo enfatizó una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conciencia limpia</a:t>
                      </a:r>
                      <a:r>
                        <a:rPr lang="es-ES_tradnl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a Timoteo (1 Timoteo 1:19). 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Él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desea tener una vida abierta para alcanzar a más gente con el evangelio (1 Corintios 9:22) 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Comparte ilustraciones privadas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problema de tratar familia y amigos como “proyectos” se complica cuando el exhortador usa ilustraciones privadas de experiencias de consejería. 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Él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depende mucho de ilustraciones para comunicar su mensaje.  Si usa ilustraciones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sin permiso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, los oyentes se sienten incómodos y los que aconsejó llegan a sentir resentimiento por eso.</a:t>
                      </a:r>
                      <a:b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476153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4267200" cy="4114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8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334431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Gana entendimiento por experiencia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es motivado a aprender secuencias de “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causa y efecto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” y por ellas descubrir principios más profundos de la vida.  Él estudia las Escrituras y las experiencias para descubrir esos principios.  Su motivación es de promover el crecimiento espiritual de otros.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Presenta verdades fuera de balance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tiende a eludir enseñanza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doctrinal profunda</a:t>
                      </a:r>
                      <a:r>
                        <a:rPr lang="es-ES_tradnl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que no tiene una aplicación práctica e inmediata.  El resultado de este énfasis puede ser un desbalance de enseñanza que puede resultar en doctrina errónea.  Por lo tanto, el exhortador necesita el ministerio de equilibrio del maestro.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" y="1476153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286000"/>
            <a:ext cx="4267200" cy="3733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07993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La urgencia de actuar en pasos claros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tiende a explicar verdad con razonamiento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lógico</a:t>
                      </a:r>
                      <a:r>
                        <a:rPr lang="es-ES_tradnl" sz="240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para motivar a la gente a actuar en ella.  El razonamiento de Pablo en 1 Corintios 15 ha sido estudiado por universidades de derecho por su lógica. 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>Hechos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18:4; 26:28. 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Pone metas no realistas</a:t>
                      </a:r>
                      <a:r>
                        <a:rPr lang="es-ES_tradnl" sz="2400" b="1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br>
                        <a:rPr lang="es-ES_tradnl" sz="2400" b="1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muchas veces visualiza metas y proyectos de largo plazo para la gente.  Muchas veces los presenta sin explicar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b="1" i="0" u="sng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el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tiempo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 que se requiere para lograrlos.  La gente piensa lograrlo más rápido de que se puede, y se quedan desilusionadas y con expectativos no realizados.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28600" y="1476153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286000"/>
            <a:ext cx="4267200" cy="3352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318947"/>
              </p:ext>
            </p:extLst>
          </p:nvPr>
        </p:nvGraphicFramePr>
        <p:xfrm>
          <a:off x="152400" y="911770"/>
          <a:ext cx="8839200" cy="52578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19600"/>
                <a:gridCol w="4419600"/>
              </a:tblGrid>
              <a:tr h="525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Características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Abusos del Don</a:t>
                      </a:r>
                      <a:endParaRPr lang="en-US" sz="24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73256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Desea compartir cara a cara</a:t>
                      </a:r>
                      <a:r>
                        <a:rPr lang="es-ES_tradnl" sz="2400" b="1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br>
                        <a:rPr lang="es-ES_tradnl" sz="2400" b="1" i="0" dirty="0" smtClean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El exhortador necesita ver las expresiones en </a:t>
                      </a: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las caras</a:t>
                      </a:r>
                      <a:r>
                        <a:rPr lang="es-ES_tradnl" sz="2400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de sus oyentes para determinar sus respuestas y garantizar resultados positivos.  Pablo afirmaba su deseo de ver a sus oyentes muchas veces (1 </a:t>
                      </a:r>
                      <a:r>
                        <a:rPr lang="es-ES_tradnl" sz="2400" dirty="0" err="1">
                          <a:effectLst/>
                          <a:latin typeface="Times New Roman"/>
                          <a:ea typeface="Times New Roman"/>
                        </a:rPr>
                        <a:t>Tes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2:17; 3:10; 2 Timoteo 1:4).  </a:t>
                      </a:r>
                      <a: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s-ES_tradnl" sz="2400" dirty="0" smtClean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es-ES_tradnl" sz="2400" dirty="0" err="1" smtClean="0">
                          <a:effectLst/>
                          <a:latin typeface="Times New Roman"/>
                          <a:ea typeface="Times New Roman"/>
                        </a:rPr>
                        <a:t>Us</a:t>
                      </a:r>
                      <a:r>
                        <a:rPr lang="es-GT" sz="2400" dirty="0" err="1">
                          <a:effectLst/>
                          <a:latin typeface="Times New Roman"/>
                          <a:ea typeface="Times New Roman"/>
                        </a:rPr>
                        <a:t>ó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 conferencias personales mucho (1 </a:t>
                      </a:r>
                      <a:r>
                        <a:rPr lang="es-ES_tradnl" sz="2400" dirty="0" err="1">
                          <a:effectLst/>
                          <a:latin typeface="Times New Roman"/>
                          <a:ea typeface="Times New Roman"/>
                        </a:rPr>
                        <a:t>Tes</a:t>
                      </a: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. 2:11-12).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s-ES_tradnl" sz="2400" b="1" i="0" u="sng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Abandona a gente no cooperativa</a:t>
                      </a:r>
                      <a:r>
                        <a:rPr lang="es-ES_tradnl" sz="2400" b="1" i="0" dirty="0">
                          <a:solidFill>
                            <a:srgbClr val="003399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n-US" sz="2400" i="0" dirty="0">
                        <a:solidFill>
                          <a:srgbClr val="0033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4572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400" dirty="0">
                          <a:effectLst/>
                          <a:latin typeface="Times New Roman"/>
                          <a:ea typeface="Times New Roman"/>
                        </a:rPr>
                        <a:t>Él tiende a perder su esperanza con gente que no reaccionan rápidamente y consistentemente a los pasos de acción que han sido dados para su crecimiento espiritual.  Por abandonar a esas personas, pierde valeroso adiestramiento personal de su carácter y entendimiento que Dios tiene que enseñarle de otra forma.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7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" y="1476153"/>
            <a:ext cx="4267200" cy="781493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1524000"/>
            <a:ext cx="4267200" cy="685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286000"/>
            <a:ext cx="4267200" cy="3733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286000"/>
            <a:ext cx="4267200" cy="3733800"/>
          </a:xfrm>
          <a:prstGeom prst="rect">
            <a:avLst/>
          </a:prstGeom>
          <a:solidFill>
            <a:srgbClr val="EDF6F7"/>
          </a:solidFill>
          <a:ln>
            <a:solidFill>
              <a:srgbClr val="F1F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9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>
                <a:effectLst/>
              </a:rPr>
              <a:t>El que tiene el don de exhortación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puede </a:t>
            </a:r>
            <a:r>
              <a:rPr lang="es-ES_tradnl" dirty="0">
                <a:effectLst/>
              </a:rPr>
              <a:t>ser usado grandemente por el Señor. </a:t>
            </a:r>
            <a:endParaRPr lang="en-US" dirty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Sin </a:t>
            </a:r>
            <a:r>
              <a:rPr lang="es-ES_tradnl" dirty="0">
                <a:effectLst/>
              </a:rPr>
              <a:t>embargo, el exhortador tiene que tener mucho cuidado de no abusar del don que Dios le ha dado.  Tiene que exhortar a otros con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paciencia</a:t>
            </a:r>
            <a:r>
              <a:rPr lang="es-ES_tradnl" dirty="0">
                <a:solidFill>
                  <a:srgbClr val="003399"/>
                </a:solidFill>
                <a:effectLst/>
              </a:rPr>
              <a:t> </a:t>
            </a:r>
            <a:r>
              <a:rPr lang="es-ES_tradnl" dirty="0">
                <a:effectLst/>
              </a:rPr>
              <a:t>y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oración</a:t>
            </a:r>
            <a:r>
              <a:rPr lang="es-ES_tradnl" dirty="0">
                <a:effectLst/>
              </a:rPr>
              <a:t>, siendo guiado por el Espíritu Santo. 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165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Don </a:t>
            </a:r>
            <a:r>
              <a:rPr lang="es-G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Exhortación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Tiene </a:t>
            </a:r>
            <a:r>
              <a:rPr lang="es-ES_tradnl" dirty="0">
                <a:effectLst/>
              </a:rPr>
              <a:t>que ser sensible a las necesidades de las personas y no tratarles como “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proyectos</a:t>
            </a:r>
            <a:r>
              <a:rPr lang="es-ES_tradnl" dirty="0">
                <a:effectLst/>
              </a:rPr>
              <a:t>” sino como personas.</a:t>
            </a:r>
            <a:endParaRPr lang="en-US" dirty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s-ES_tradnl" dirty="0" smtClean="0">
                <a:effectLst/>
              </a:rPr>
              <a:t>La </a:t>
            </a:r>
            <a:r>
              <a:rPr lang="es-ES_tradnl" dirty="0">
                <a:effectLst/>
              </a:rPr>
              <a:t>clave del uso del don de exhortación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(</a:t>
            </a:r>
            <a:r>
              <a:rPr lang="es-ES_tradnl" dirty="0">
                <a:effectLst/>
              </a:rPr>
              <a:t>y de cualquier otro don) es de ser controlado por y sumiso al Espíritu Santo en cada momento de cada día.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042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3858</TotalTime>
  <Words>970</Words>
  <Application>Microsoft Office PowerPoint</Application>
  <PresentationFormat>On-screen Show (4:3)</PresentationFormat>
  <Paragraphs>133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PowerPoint Presentation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  <vt:lpstr>El Don de Exhortación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123</cp:revision>
  <dcterms:created xsi:type="dcterms:W3CDTF">2008-02-23T23:34:35Z</dcterms:created>
  <dcterms:modified xsi:type="dcterms:W3CDTF">2014-10-20T22:40:54Z</dcterms:modified>
</cp:coreProperties>
</file>