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73" r:id="rId3"/>
    <p:sldId id="274" r:id="rId4"/>
    <p:sldId id="277" r:id="rId5"/>
    <p:sldId id="289" r:id="rId6"/>
    <p:sldId id="290" r:id="rId7"/>
    <p:sldId id="291" r:id="rId8"/>
    <p:sldId id="292" r:id="rId9"/>
    <p:sldId id="293" r:id="rId10"/>
    <p:sldId id="294" r:id="rId11"/>
    <p:sldId id="295" r:id="rId12"/>
    <p:sldId id="296" r:id="rId13"/>
    <p:sldId id="288" r:id="rId14"/>
    <p:sldId id="297" r:id="rId15"/>
    <p:sldId id="287" r:id="rId16"/>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1F8F9"/>
    <a:srgbClr val="EDF6F7"/>
    <a:srgbClr val="008000"/>
    <a:srgbClr val="000000"/>
    <a:srgbClr val="E4F3F4"/>
    <a:srgbClr val="FFFFFF"/>
    <a:srgbClr val="00CC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autoAdjust="0"/>
    <p:restoredTop sz="94660"/>
  </p:normalViewPr>
  <p:slideViewPr>
    <p:cSldViewPr showGuides="1">
      <p:cViewPr>
        <p:scale>
          <a:sx n="80" d="100"/>
          <a:sy n="80" d="100"/>
        </p:scale>
        <p:origin x="-1164" y="-150"/>
      </p:cViewPr>
      <p:guideLst>
        <p:guide orient="horz" pos="9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smtClean="0"/>
            </a:lvl1pPr>
          </a:lstStyle>
          <a:p>
            <a:pPr>
              <a:defRPr/>
            </a:pPr>
            <a:r>
              <a:rPr lang="en-US"/>
              <a:t>Las Etapas de Descubrimiento</a:t>
            </a: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smtClean="0"/>
            </a:lvl1pPr>
          </a:lstStyle>
          <a:p>
            <a:pPr>
              <a:defRPr/>
            </a:pPr>
            <a:r>
              <a:rPr lang="en-US"/>
              <a:t>Domingo, 25 de marzo del 2012</a:t>
            </a:r>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smtClean="0"/>
            </a:lvl1pPr>
          </a:lstStyle>
          <a:p>
            <a:pPr>
              <a:defRPr/>
            </a:pPr>
            <a:r>
              <a:rPr lang="es-ES"/>
              <a:t>Los Dones del Espíritu Santo</a:t>
            </a: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smtClean="0"/>
            </a:lvl1pPr>
          </a:lstStyle>
          <a:p>
            <a:pPr>
              <a:defRPr/>
            </a:pPr>
            <a:fld id="{AE730781-ADC5-4784-8307-148759891379}" type="slidenum">
              <a:rPr lang="en-US"/>
              <a:pPr>
                <a:defRPr/>
              </a:pPr>
              <a:t>‹#›</a:t>
            </a:fld>
            <a:endParaRPr lang="en-US"/>
          </a:p>
        </p:txBody>
      </p:sp>
    </p:spTree>
    <p:extLst>
      <p:ext uri="{BB962C8B-B14F-4D97-AF65-F5344CB8AC3E}">
        <p14:creationId xmlns:p14="http://schemas.microsoft.com/office/powerpoint/2010/main" val="338727102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r>
              <a:rPr lang="en-US"/>
              <a:t>Las Etapas de Descubrimiento</a:t>
            </a:r>
          </a:p>
        </p:txBody>
      </p:sp>
      <p:sp>
        <p:nvSpPr>
          <p:cNvPr id="5123" name="Rectangle 3"/>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r>
              <a:rPr lang="en-US"/>
              <a:t>Domingo, 25 de marzo del 2012</a:t>
            </a:r>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416425"/>
            <a:ext cx="54864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es-ES"/>
              <a:t>Los Dones del Espíritu Santo</a:t>
            </a:r>
            <a:endParaRPr lang="en-US"/>
          </a:p>
        </p:txBody>
      </p:sp>
      <p:sp>
        <p:nvSpPr>
          <p:cNvPr id="5127" name="Rectangle 7"/>
          <p:cNvSpPr>
            <a:spLocks noGrp="1" noChangeArrowheads="1"/>
          </p:cNvSpPr>
          <p:nvPr>
            <p:ph type="sldNum" sz="quarter" idx="5"/>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5547AB7-D83E-42A7-81C5-1F245F5B28CD}" type="slidenum">
              <a:rPr lang="en-US"/>
              <a:pPr>
                <a:defRPr/>
              </a:pPr>
              <a:t>‹#›</a:t>
            </a:fld>
            <a:endParaRPr lang="en-US"/>
          </a:p>
        </p:txBody>
      </p:sp>
    </p:spTree>
    <p:extLst>
      <p:ext uri="{BB962C8B-B14F-4D97-AF65-F5344CB8AC3E}">
        <p14:creationId xmlns:p14="http://schemas.microsoft.com/office/powerpoint/2010/main" val="359096551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6</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7</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8</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5391C2-A084-4067-890D-D58E7DEB08E2}" type="slidenum">
              <a:rPr lang="en-US"/>
              <a:pPr>
                <a:defRPr/>
              </a:pPr>
              <a:t>‹#›</a:t>
            </a:fld>
            <a:endParaRPr lang="en-US"/>
          </a:p>
        </p:txBody>
      </p:sp>
    </p:spTree>
    <p:extLst>
      <p:ext uri="{BB962C8B-B14F-4D97-AF65-F5344CB8AC3E}">
        <p14:creationId xmlns:p14="http://schemas.microsoft.com/office/powerpoint/2010/main" val="11008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effectLst/>
        </p:spPr>
        <p:txBody>
          <a:bodyPr/>
          <a:lstStyle>
            <a:lvl1pPr>
              <a:defRPr sz="3200">
                <a:effectLst>
                  <a:outerShdw dist="38100" dir="2700000" algn="tl">
                    <a:schemeClr val="bg1"/>
                  </a:outerShdw>
                </a:effectLst>
              </a:defRPr>
            </a:lvl1pPr>
            <a:lvl2pPr>
              <a:defRPr sz="3200">
                <a:effectLst>
                  <a:outerShdw dist="38100" dir="2700000" algn="tl">
                    <a:schemeClr val="bg1"/>
                  </a:outerShdw>
                </a:effectLst>
              </a:defRPr>
            </a:lvl2pPr>
            <a:lvl3pPr>
              <a:defRPr sz="3200">
                <a:effectLst>
                  <a:outerShdw dist="38100" dir="2700000" algn="tl">
                    <a:schemeClr val="bg1"/>
                  </a:outerShdw>
                </a:effectLst>
              </a:defRPr>
            </a:lvl3pPr>
            <a:lvl4pPr>
              <a:defRPr sz="3200">
                <a:effectLst>
                  <a:outerShdw dist="38100" dir="2700000" algn="tl">
                    <a:schemeClr val="bg1"/>
                  </a:outerShdw>
                </a:effectLst>
              </a:defRPr>
            </a:lvl4pPr>
            <a:lvl5pPr>
              <a:defRPr sz="3200">
                <a:effectLst>
                  <a:outerShdw dist="38100" dir="2700000" algn="tl">
                    <a:schemeClr val="bg1"/>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DCEE54-A1C7-4AD0-87A5-67F9E032D48D}" type="slidenum">
              <a:rPr lang="en-US"/>
              <a:pPr>
                <a:defRPr/>
              </a:pPr>
              <a:t>‹#›</a:t>
            </a:fld>
            <a:endParaRPr lang="en-US"/>
          </a:p>
        </p:txBody>
      </p:sp>
    </p:spTree>
    <p:extLst>
      <p:ext uri="{BB962C8B-B14F-4D97-AF65-F5344CB8AC3E}">
        <p14:creationId xmlns:p14="http://schemas.microsoft.com/office/powerpoint/2010/main" val="39171428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C68ACC-C0EB-46D7-A24B-9EC6FD03CD58}" type="slidenum">
              <a:rPr lang="en-US"/>
              <a:pPr>
                <a:defRPr/>
              </a:pPr>
              <a:t>‹#›</a:t>
            </a:fld>
            <a:endParaRPr lang="en-US"/>
          </a:p>
        </p:txBody>
      </p:sp>
    </p:spTree>
    <p:extLst>
      <p:ext uri="{BB962C8B-B14F-4D97-AF65-F5344CB8AC3E}">
        <p14:creationId xmlns:p14="http://schemas.microsoft.com/office/powerpoint/2010/main" val="345306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294F92-9C1F-4887-BB5F-FD8D5EDAFB5A}" type="slidenum">
              <a:rPr lang="en-US"/>
              <a:pPr>
                <a:defRPr/>
              </a:pPr>
              <a:t>‹#›</a:t>
            </a:fld>
            <a:endParaRPr lang="en-US"/>
          </a:p>
        </p:txBody>
      </p:sp>
    </p:spTree>
    <p:extLst>
      <p:ext uri="{BB962C8B-B14F-4D97-AF65-F5344CB8AC3E}">
        <p14:creationId xmlns:p14="http://schemas.microsoft.com/office/powerpoint/2010/main" val="391064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5B763F-0510-403F-9970-637B9D0A4BD1}" type="slidenum">
              <a:rPr lang="en-US"/>
              <a:pPr>
                <a:defRPr/>
              </a:pPr>
              <a:t>‹#›</a:t>
            </a:fld>
            <a:endParaRPr lang="en-US"/>
          </a:p>
        </p:txBody>
      </p:sp>
    </p:spTree>
    <p:extLst>
      <p:ext uri="{BB962C8B-B14F-4D97-AF65-F5344CB8AC3E}">
        <p14:creationId xmlns:p14="http://schemas.microsoft.com/office/powerpoint/2010/main" val="172758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C3C9543-B2EC-45C3-92FE-96279DF2E2DF}" type="slidenum">
              <a:rPr lang="en-US"/>
              <a:pPr>
                <a:defRPr/>
              </a:pPr>
              <a:t>‹#›</a:t>
            </a:fld>
            <a:endParaRPr lang="en-US"/>
          </a:p>
        </p:txBody>
      </p:sp>
    </p:spTree>
    <p:extLst>
      <p:ext uri="{BB962C8B-B14F-4D97-AF65-F5344CB8AC3E}">
        <p14:creationId xmlns:p14="http://schemas.microsoft.com/office/powerpoint/2010/main" val="2460170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EB5E904-EEC9-4398-9549-7DE9DD3E122F}" type="slidenum">
              <a:rPr lang="en-US"/>
              <a:pPr>
                <a:defRPr/>
              </a:pPr>
              <a:t>‹#›</a:t>
            </a:fld>
            <a:endParaRPr lang="en-US"/>
          </a:p>
        </p:txBody>
      </p:sp>
    </p:spTree>
    <p:extLst>
      <p:ext uri="{BB962C8B-B14F-4D97-AF65-F5344CB8AC3E}">
        <p14:creationId xmlns:p14="http://schemas.microsoft.com/office/powerpoint/2010/main" val="320195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AEA112-3B0E-41AD-BDE3-ED99FA0C02C6}" type="slidenum">
              <a:rPr lang="en-US"/>
              <a:pPr>
                <a:defRPr/>
              </a:pPr>
              <a:t>‹#›</a:t>
            </a:fld>
            <a:endParaRPr lang="en-US"/>
          </a:p>
        </p:txBody>
      </p:sp>
    </p:spTree>
    <p:extLst>
      <p:ext uri="{BB962C8B-B14F-4D97-AF65-F5344CB8AC3E}">
        <p14:creationId xmlns:p14="http://schemas.microsoft.com/office/powerpoint/2010/main" val="26696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B23942-4186-40C6-9021-50D8D9390663}" type="slidenum">
              <a:rPr lang="en-US"/>
              <a:pPr>
                <a:defRPr/>
              </a:pPr>
              <a:t>‹#›</a:t>
            </a:fld>
            <a:endParaRPr lang="en-US"/>
          </a:p>
        </p:txBody>
      </p:sp>
    </p:spTree>
    <p:extLst>
      <p:ext uri="{BB962C8B-B14F-4D97-AF65-F5344CB8AC3E}">
        <p14:creationId xmlns:p14="http://schemas.microsoft.com/office/powerpoint/2010/main" val="350534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45FC6F-ED75-472C-BCE8-E084CF9C100A}" type="slidenum">
              <a:rPr lang="en-US"/>
              <a:pPr>
                <a:defRPr/>
              </a:pPr>
              <a:t>‹#›</a:t>
            </a:fld>
            <a:endParaRPr lang="en-US"/>
          </a:p>
        </p:txBody>
      </p:sp>
    </p:spTree>
    <p:extLst>
      <p:ext uri="{BB962C8B-B14F-4D97-AF65-F5344CB8AC3E}">
        <p14:creationId xmlns:p14="http://schemas.microsoft.com/office/powerpoint/2010/main" val="344166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0B2507-1D34-4659-9947-9A075F157977}" type="slidenum">
              <a:rPr lang="en-US"/>
              <a:pPr>
                <a:defRPr/>
              </a:pPr>
              <a:t>‹#›</a:t>
            </a:fld>
            <a:endParaRPr lang="en-US"/>
          </a:p>
        </p:txBody>
      </p:sp>
    </p:spTree>
    <p:extLst>
      <p:ext uri="{BB962C8B-B14F-4D97-AF65-F5344CB8AC3E}">
        <p14:creationId xmlns:p14="http://schemas.microsoft.com/office/powerpoint/2010/main" val="178774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6705600" cy="7620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524000"/>
            <a:ext cx="822960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03E2BAEA-F091-444F-AF68-8AF5924374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000">
          <a:solidFill>
            <a:srgbClr val="FFFF99"/>
          </a:solidFill>
          <a:latin typeface="+mj-lt"/>
          <a:ea typeface="+mj-ea"/>
          <a:cs typeface="+mj-cs"/>
        </a:defRPr>
      </a:lvl1pPr>
      <a:lvl2pPr algn="ctr" rtl="0" eaLnBrk="0" fontAlgn="base" hangingPunct="0">
        <a:spcBef>
          <a:spcPct val="0"/>
        </a:spcBef>
        <a:spcAft>
          <a:spcPct val="0"/>
        </a:spcAft>
        <a:defRPr sz="4000">
          <a:solidFill>
            <a:srgbClr val="FFFF99"/>
          </a:solidFill>
          <a:latin typeface="FormalScrp421 BT" pitchFamily="66" charset="0"/>
        </a:defRPr>
      </a:lvl2pPr>
      <a:lvl3pPr algn="ctr" rtl="0" eaLnBrk="0" fontAlgn="base" hangingPunct="0">
        <a:spcBef>
          <a:spcPct val="0"/>
        </a:spcBef>
        <a:spcAft>
          <a:spcPct val="0"/>
        </a:spcAft>
        <a:defRPr sz="4000">
          <a:solidFill>
            <a:srgbClr val="FFFF99"/>
          </a:solidFill>
          <a:latin typeface="FormalScrp421 BT" pitchFamily="66" charset="0"/>
        </a:defRPr>
      </a:lvl3pPr>
      <a:lvl4pPr algn="ctr" rtl="0" eaLnBrk="0" fontAlgn="base" hangingPunct="0">
        <a:spcBef>
          <a:spcPct val="0"/>
        </a:spcBef>
        <a:spcAft>
          <a:spcPct val="0"/>
        </a:spcAft>
        <a:defRPr sz="4000">
          <a:solidFill>
            <a:srgbClr val="FFFF99"/>
          </a:solidFill>
          <a:latin typeface="FormalScrp421 BT" pitchFamily="66" charset="0"/>
        </a:defRPr>
      </a:lvl4pPr>
      <a:lvl5pPr algn="ctr" rtl="0" eaLnBrk="0" fontAlgn="base" hangingPunct="0">
        <a:spcBef>
          <a:spcPct val="0"/>
        </a:spcBef>
        <a:spcAft>
          <a:spcPct val="0"/>
        </a:spcAft>
        <a:defRPr sz="4000">
          <a:solidFill>
            <a:srgbClr val="FFFF99"/>
          </a:solidFill>
          <a:latin typeface="FormalScrp421 BT" pitchFamily="66" charset="0"/>
        </a:defRPr>
      </a:lvl5pPr>
      <a:lvl6pPr marL="457200" algn="ctr" rtl="0" fontAlgn="base">
        <a:spcBef>
          <a:spcPct val="0"/>
        </a:spcBef>
        <a:spcAft>
          <a:spcPct val="0"/>
        </a:spcAft>
        <a:defRPr sz="4000">
          <a:solidFill>
            <a:srgbClr val="FFFF99"/>
          </a:solidFill>
          <a:latin typeface="FormalScrp421 BT" pitchFamily="66" charset="0"/>
        </a:defRPr>
      </a:lvl6pPr>
      <a:lvl7pPr marL="914400" algn="ctr" rtl="0" fontAlgn="base">
        <a:spcBef>
          <a:spcPct val="0"/>
        </a:spcBef>
        <a:spcAft>
          <a:spcPct val="0"/>
        </a:spcAft>
        <a:defRPr sz="4000">
          <a:solidFill>
            <a:srgbClr val="FFFF99"/>
          </a:solidFill>
          <a:latin typeface="FormalScrp421 BT" pitchFamily="66" charset="0"/>
        </a:defRPr>
      </a:lvl7pPr>
      <a:lvl8pPr marL="1371600" algn="ctr" rtl="0" fontAlgn="base">
        <a:spcBef>
          <a:spcPct val="0"/>
        </a:spcBef>
        <a:spcAft>
          <a:spcPct val="0"/>
        </a:spcAft>
        <a:defRPr sz="4000">
          <a:solidFill>
            <a:srgbClr val="FFFF99"/>
          </a:solidFill>
          <a:latin typeface="FormalScrp421 BT" pitchFamily="66" charset="0"/>
        </a:defRPr>
      </a:lvl8pPr>
      <a:lvl9pPr marL="1828800" algn="ctr" rtl="0" fontAlgn="base">
        <a:spcBef>
          <a:spcPct val="0"/>
        </a:spcBef>
        <a:spcAft>
          <a:spcPct val="0"/>
        </a:spcAft>
        <a:defRPr sz="4000">
          <a:solidFill>
            <a:srgbClr val="FFFF99"/>
          </a:solidFill>
          <a:latin typeface="FormalScrp421 BT" pitchFamily="66" charset="0"/>
        </a:defRPr>
      </a:lvl9pPr>
    </p:titleStyle>
    <p:bodyStyle>
      <a:lvl1pPr marL="342900" indent="-3429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ea typeface="+mn-ea"/>
          <a:cs typeface="+mn-cs"/>
        </a:defRPr>
      </a:lvl1pPr>
      <a:lvl2pPr marL="742950" indent="-28575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2pPr>
      <a:lvl3pPr marL="11430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3pPr>
      <a:lvl4pPr marL="16002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4pPr>
      <a:lvl5pPr marL="20574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5pPr>
      <a:lvl6pPr marL="2514600" indent="-228600" algn="ctr" rtl="0" fontAlgn="base">
        <a:spcBef>
          <a:spcPct val="20000"/>
        </a:spcBef>
        <a:spcAft>
          <a:spcPct val="0"/>
        </a:spcAft>
        <a:defRPr sz="4000">
          <a:solidFill>
            <a:schemeClr val="tx1"/>
          </a:solidFill>
          <a:latin typeface="+mn-lt"/>
        </a:defRPr>
      </a:lvl6pPr>
      <a:lvl7pPr marL="2971800" indent="-228600" algn="ctr" rtl="0" fontAlgn="base">
        <a:spcBef>
          <a:spcPct val="20000"/>
        </a:spcBef>
        <a:spcAft>
          <a:spcPct val="0"/>
        </a:spcAft>
        <a:defRPr sz="4000">
          <a:solidFill>
            <a:schemeClr val="tx1"/>
          </a:solidFill>
          <a:latin typeface="+mn-lt"/>
        </a:defRPr>
      </a:lvl7pPr>
      <a:lvl8pPr marL="3429000" indent="-228600" algn="ctr" rtl="0" fontAlgn="base">
        <a:spcBef>
          <a:spcPct val="20000"/>
        </a:spcBef>
        <a:spcAft>
          <a:spcPct val="0"/>
        </a:spcAft>
        <a:defRPr sz="4000">
          <a:solidFill>
            <a:schemeClr val="tx1"/>
          </a:solidFill>
          <a:latin typeface="+mn-lt"/>
        </a:defRPr>
      </a:lvl8pPr>
      <a:lvl9pPr marL="3886200" indent="-228600" algn="ctr" rtl="0" fontAlgn="base">
        <a:spcBef>
          <a:spcPct val="20000"/>
        </a:spcBef>
        <a:spcAft>
          <a:spcPct val="0"/>
        </a:spcAft>
        <a:defRPr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smtClean="0"/>
          </a:p>
        </p:txBody>
      </p:sp>
      <p:sp>
        <p:nvSpPr>
          <p:cNvPr id="2051" name="Rectangle 3"/>
          <p:cNvSpPr>
            <a:spLocks noGrp="1" noChangeArrowheads="1"/>
          </p:cNvSpPr>
          <p:nvPr>
            <p:ph type="subTitle" idx="1"/>
          </p:nvPr>
        </p:nvSpPr>
        <p:spPr/>
        <p:txBody>
          <a:bodyPr/>
          <a:lstStyle/>
          <a:p>
            <a:pPr eaLnBrk="1" hangingPunct="1"/>
            <a:endParaRPr lang="en-US" smtClean="0"/>
          </a:p>
        </p:txBody>
      </p:sp>
      <p:pic>
        <p:nvPicPr>
          <p:cNvPr id="2052" name="Picture 5" descr="Dones Powerpoint Tit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Repartimiento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Quién en las Escrituras ilustra </a:t>
            </a:r>
            <a:r>
              <a:rPr lang="es-ES_tradnl" dirty="0" smtClean="0">
                <a:effectLst/>
              </a:rPr>
              <a:t/>
            </a:r>
            <a:br>
              <a:rPr lang="es-ES_tradnl" dirty="0" smtClean="0">
                <a:effectLst/>
              </a:rPr>
            </a:br>
            <a:r>
              <a:rPr lang="es-ES_tradnl" dirty="0" smtClean="0">
                <a:effectLst/>
              </a:rPr>
              <a:t>mejor </a:t>
            </a:r>
            <a:r>
              <a:rPr lang="es-ES_tradnl" dirty="0">
                <a:effectLst/>
              </a:rPr>
              <a:t>el don de </a:t>
            </a:r>
            <a:r>
              <a:rPr lang="es-ES_tradnl" dirty="0" smtClean="0">
                <a:effectLst/>
              </a:rPr>
              <a:t>repartimiento (dar)?</a:t>
            </a:r>
            <a:endParaRPr lang="en-US" dirty="0">
              <a:effectLst/>
            </a:endParaRPr>
          </a:p>
          <a:p>
            <a:pPr marL="857250" lvl="1" indent="-457200" algn="l">
              <a:buFont typeface="Wingdings" panose="05000000000000000000" pitchFamily="2" charset="2"/>
              <a:buChar char="Ø"/>
            </a:pPr>
            <a:r>
              <a:rPr lang="es-ES_tradnl" dirty="0" smtClean="0">
                <a:solidFill>
                  <a:srgbClr val="003399"/>
                </a:solidFill>
                <a:effectLst/>
              </a:rPr>
              <a:t>Mateo</a:t>
            </a:r>
            <a:endParaRPr lang="en-US" dirty="0">
              <a:solidFill>
                <a:srgbClr val="003399"/>
              </a:solidFill>
              <a:effectLst/>
            </a:endParaRPr>
          </a:p>
          <a:p>
            <a:pPr marL="457200" indent="-457200" algn="l">
              <a:buFont typeface="Wingdings" panose="05000000000000000000" pitchFamily="2" charset="2"/>
              <a:buChar char="Ø"/>
            </a:pPr>
            <a:r>
              <a:rPr lang="es-ES_tradnl" dirty="0">
                <a:effectLst/>
              </a:rPr>
              <a:t> </a:t>
            </a:r>
            <a:r>
              <a:rPr lang="es-ES_tradnl" dirty="0" smtClean="0">
                <a:effectLst/>
              </a:rPr>
              <a:t>¿</a:t>
            </a:r>
            <a:r>
              <a:rPr lang="es-ES_tradnl" dirty="0">
                <a:effectLst/>
              </a:rPr>
              <a:t>Cuáles pautas nos son dadas para </a:t>
            </a:r>
            <a:r>
              <a:rPr lang="es-ES_tradnl" dirty="0" smtClean="0">
                <a:effectLst/>
              </a:rPr>
              <a:t/>
            </a:r>
            <a:br>
              <a:rPr lang="es-ES_tradnl" dirty="0" smtClean="0">
                <a:effectLst/>
              </a:rPr>
            </a:br>
            <a:r>
              <a:rPr lang="es-ES_tradnl" dirty="0" smtClean="0">
                <a:effectLst/>
              </a:rPr>
              <a:t>el </a:t>
            </a:r>
            <a:r>
              <a:rPr lang="es-ES_tradnl" dirty="0">
                <a:effectLst/>
              </a:rPr>
              <a:t>don de </a:t>
            </a:r>
            <a:r>
              <a:rPr lang="es-ES_tradnl" dirty="0" smtClean="0">
                <a:effectLst/>
              </a:rPr>
              <a:t>repartimiento en </a:t>
            </a:r>
            <a:r>
              <a:rPr lang="es-ES_tradnl" dirty="0" err="1" smtClean="0">
                <a:effectLst/>
              </a:rPr>
              <a:t>Rom</a:t>
            </a:r>
            <a:r>
              <a:rPr lang="es-ES_tradnl" dirty="0" smtClean="0">
                <a:effectLst/>
              </a:rPr>
              <a:t> 12:13?</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Dando </a:t>
            </a:r>
            <a:r>
              <a:rPr lang="es-ES" dirty="0">
                <a:solidFill>
                  <a:srgbClr val="003399"/>
                </a:solidFill>
                <a:effectLst/>
              </a:rPr>
              <a:t>Para las </a:t>
            </a:r>
            <a:r>
              <a:rPr lang="es-ES" dirty="0" smtClean="0">
                <a:solidFill>
                  <a:srgbClr val="003399"/>
                </a:solidFill>
                <a:effectLst/>
              </a:rPr>
              <a:t/>
            </a:r>
            <a:br>
              <a:rPr lang="es-ES" dirty="0" smtClean="0">
                <a:solidFill>
                  <a:srgbClr val="003399"/>
                </a:solidFill>
                <a:effectLst/>
              </a:rPr>
            </a:br>
            <a:r>
              <a:rPr lang="es-ES" dirty="0" smtClean="0">
                <a:solidFill>
                  <a:srgbClr val="003399"/>
                </a:solidFill>
                <a:effectLst/>
              </a:rPr>
              <a:t>Necesidades </a:t>
            </a:r>
            <a:r>
              <a:rPr lang="es-ES" dirty="0">
                <a:solidFill>
                  <a:srgbClr val="003399"/>
                </a:solidFill>
                <a:effectLst/>
              </a:rPr>
              <a:t>de los </a:t>
            </a:r>
            <a:r>
              <a:rPr lang="es-ES" dirty="0" smtClean="0">
                <a:solidFill>
                  <a:srgbClr val="003399"/>
                </a:solidFill>
                <a:effectLst/>
              </a:rPr>
              <a:t>Santos</a:t>
            </a:r>
            <a:endParaRPr lang="es-ES" dirty="0">
              <a:solidFill>
                <a:srgbClr val="003399"/>
              </a:solidFill>
              <a:effectLst/>
            </a:endParaRPr>
          </a:p>
          <a:p>
            <a:pPr marL="857250" lvl="1" indent="-457200" algn="l">
              <a:buFont typeface="Wingdings" panose="05000000000000000000" pitchFamily="2" charset="2"/>
              <a:buChar char="Ø"/>
            </a:pPr>
            <a:r>
              <a:rPr lang="es-ES" dirty="0" smtClean="0">
                <a:solidFill>
                  <a:srgbClr val="003399"/>
                </a:solidFill>
                <a:effectLst/>
              </a:rPr>
              <a:t>Practicando </a:t>
            </a:r>
            <a:r>
              <a:rPr lang="es-ES" dirty="0">
                <a:solidFill>
                  <a:srgbClr val="003399"/>
                </a:solidFill>
                <a:effectLst/>
              </a:rPr>
              <a:t>Hospitalidad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7490"/>
                                        </p:tgtEl>
                                        <p:attrNameLst>
                                          <p:attrName>style.visibility</p:attrName>
                                        </p:attrNameLst>
                                      </p:cBhvr>
                                      <p:to>
                                        <p:strVal val="visible"/>
                                      </p:to>
                                    </p:set>
                                    <p:anim calcmode="lin" valueType="num">
                                      <p:cBhvr>
                                        <p:cTn id="7" dur="1000" fill="hold"/>
                                        <p:tgtEl>
                                          <p:spTgt spid="447490"/>
                                        </p:tgtEl>
                                        <p:attrNameLst>
                                          <p:attrName>ppt_w</p:attrName>
                                        </p:attrNameLst>
                                      </p:cBhvr>
                                      <p:tavLst>
                                        <p:tav tm="0">
                                          <p:val>
                                            <p:fltVal val="0"/>
                                          </p:val>
                                        </p:tav>
                                        <p:tav tm="100000">
                                          <p:val>
                                            <p:strVal val="#ppt_w"/>
                                          </p:val>
                                        </p:tav>
                                      </p:tavLst>
                                    </p:anim>
                                    <p:anim calcmode="lin" valueType="num">
                                      <p:cBhvr>
                                        <p:cTn id="8" dur="1000" fill="hold"/>
                                        <p:tgtEl>
                                          <p:spTgt spid="447490"/>
                                        </p:tgtEl>
                                        <p:attrNameLst>
                                          <p:attrName>ppt_h</p:attrName>
                                        </p:attrNameLst>
                                      </p:cBhvr>
                                      <p:tavLst>
                                        <p:tav tm="0">
                                          <p:val>
                                            <p:fltVal val="0"/>
                                          </p:val>
                                        </p:tav>
                                        <p:tav tm="100000">
                                          <p:val>
                                            <p:strVal val="#ppt_h"/>
                                          </p:val>
                                        </p:tav>
                                      </p:tavLst>
                                    </p:anim>
                                    <p:anim calcmode="lin" valueType="num">
                                      <p:cBhvr>
                                        <p:cTn id="9" dur="1000" fill="hold"/>
                                        <p:tgtEl>
                                          <p:spTgt spid="447490"/>
                                        </p:tgtEl>
                                        <p:attrNameLst>
                                          <p:attrName>style.rotation</p:attrName>
                                        </p:attrNameLst>
                                      </p:cBhvr>
                                      <p:tavLst>
                                        <p:tav tm="0">
                                          <p:val>
                                            <p:fltVal val="90"/>
                                          </p:val>
                                        </p:tav>
                                        <p:tav tm="100000">
                                          <p:val>
                                            <p:fltVal val="0"/>
                                          </p:val>
                                        </p:tav>
                                      </p:tavLst>
                                    </p:anim>
                                    <p:animEffect transition="in" filter="fade">
                                      <p:cBhvr>
                                        <p:cTn id="10" dur="1000"/>
                                        <p:tgtEl>
                                          <p:spTgt spid="44749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47491">
                                            <p:txEl>
                                              <p:pRg st="0" end="0"/>
                                            </p:txEl>
                                          </p:spTgt>
                                        </p:tgtEl>
                                        <p:attrNameLst>
                                          <p:attrName>style.visibility</p:attrName>
                                        </p:attrNameLst>
                                      </p:cBhvr>
                                      <p:to>
                                        <p:strVal val="visible"/>
                                      </p:to>
                                    </p:set>
                                    <p:animEffect transition="in" filter="fade">
                                      <p:cBhvr>
                                        <p:cTn id="14" dur="1000"/>
                                        <p:tgtEl>
                                          <p:spTgt spid="447491">
                                            <p:txEl>
                                              <p:pRg st="0" end="0"/>
                                            </p:txEl>
                                          </p:spTgt>
                                        </p:tgtEl>
                                      </p:cBhvr>
                                    </p:animEffect>
                                    <p:anim calcmode="lin" valueType="num">
                                      <p:cBhvr>
                                        <p:cTn id="15"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1" end="1"/>
                                            </p:txEl>
                                          </p:spTgt>
                                        </p:tgtEl>
                                        <p:attrNameLst>
                                          <p:attrName>style.visibility</p:attrName>
                                        </p:attrNameLst>
                                      </p:cBhvr>
                                      <p:to>
                                        <p:strVal val="visible"/>
                                      </p:to>
                                    </p:set>
                                    <p:animEffect transition="in" filter="fade">
                                      <p:cBhvr>
                                        <p:cTn id="21" dur="1000"/>
                                        <p:tgtEl>
                                          <p:spTgt spid="447491">
                                            <p:txEl>
                                              <p:pRg st="1" end="1"/>
                                            </p:txEl>
                                          </p:spTgt>
                                        </p:tgtEl>
                                      </p:cBhvr>
                                    </p:animEffect>
                                    <p:anim calcmode="lin" valueType="num">
                                      <p:cBhvr>
                                        <p:cTn id="22"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2" end="2"/>
                                            </p:txEl>
                                          </p:spTgt>
                                        </p:tgtEl>
                                        <p:attrNameLst>
                                          <p:attrName>style.visibility</p:attrName>
                                        </p:attrNameLst>
                                      </p:cBhvr>
                                      <p:to>
                                        <p:strVal val="visible"/>
                                      </p:to>
                                    </p:set>
                                    <p:animEffect transition="in" filter="fade">
                                      <p:cBhvr>
                                        <p:cTn id="28" dur="1000"/>
                                        <p:tgtEl>
                                          <p:spTgt spid="447491">
                                            <p:txEl>
                                              <p:pRg st="2" end="2"/>
                                            </p:txEl>
                                          </p:spTgt>
                                        </p:tgtEl>
                                      </p:cBhvr>
                                    </p:animEffect>
                                    <p:anim calcmode="lin" valueType="num">
                                      <p:cBhvr>
                                        <p:cTn id="29"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47491">
                                            <p:txEl>
                                              <p:pRg st="3" end="3"/>
                                            </p:txEl>
                                          </p:spTgt>
                                        </p:tgtEl>
                                        <p:attrNameLst>
                                          <p:attrName>style.visibility</p:attrName>
                                        </p:attrNameLst>
                                      </p:cBhvr>
                                      <p:to>
                                        <p:strVal val="visible"/>
                                      </p:to>
                                    </p:set>
                                    <p:animEffect transition="in" filter="fade">
                                      <p:cBhvr>
                                        <p:cTn id="35" dur="1000"/>
                                        <p:tgtEl>
                                          <p:spTgt spid="447491">
                                            <p:txEl>
                                              <p:pRg st="3" end="3"/>
                                            </p:txEl>
                                          </p:spTgt>
                                        </p:tgtEl>
                                      </p:cBhvr>
                                    </p:animEffect>
                                    <p:anim calcmode="lin" valueType="num">
                                      <p:cBhvr>
                                        <p:cTn id="36"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47491">
                                            <p:txEl>
                                              <p:pRg st="4" end="4"/>
                                            </p:txEl>
                                          </p:spTgt>
                                        </p:tgtEl>
                                        <p:attrNameLst>
                                          <p:attrName>style.visibility</p:attrName>
                                        </p:attrNameLst>
                                      </p:cBhvr>
                                      <p:to>
                                        <p:strVal val="visible"/>
                                      </p:to>
                                    </p:set>
                                    <p:animEffect transition="in" filter="fade">
                                      <p:cBhvr>
                                        <p:cTn id="42" dur="1000"/>
                                        <p:tgtEl>
                                          <p:spTgt spid="447491">
                                            <p:txEl>
                                              <p:pRg st="4" end="4"/>
                                            </p:txEl>
                                          </p:spTgt>
                                        </p:tgtEl>
                                      </p:cBhvr>
                                    </p:animEffect>
                                    <p:anim calcmode="lin" valueType="num">
                                      <p:cBhvr>
                                        <p:cTn id="43" dur="1000" fill="hold"/>
                                        <p:tgtEl>
                                          <p:spTgt spid="447491">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474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Qué principio básico necesita </a:t>
            </a:r>
            <a:r>
              <a:rPr lang="es-ES_tradnl" dirty="0" smtClean="0">
                <a:effectLst/>
              </a:rPr>
              <a:t/>
            </a:r>
            <a:br>
              <a:rPr lang="es-ES_tradnl" dirty="0" smtClean="0">
                <a:effectLst/>
              </a:rPr>
            </a:br>
            <a:r>
              <a:rPr lang="es-ES_tradnl" dirty="0" smtClean="0">
                <a:effectLst/>
              </a:rPr>
              <a:t>tener </a:t>
            </a:r>
            <a:r>
              <a:rPr lang="es-ES_tradnl" dirty="0">
                <a:effectLst/>
              </a:rPr>
              <a:t>el </a:t>
            </a:r>
            <a:r>
              <a:rPr lang="es-ES_tradnl" dirty="0" smtClean="0">
                <a:effectLst/>
              </a:rPr>
              <a:t>dador en su </a:t>
            </a:r>
            <a:r>
              <a:rPr lang="es-ES_tradnl" dirty="0">
                <a:effectLst/>
              </a:rPr>
              <a:t>vida?</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Pertenencia </a:t>
            </a:r>
            <a:r>
              <a:rPr lang="es-ES" dirty="0">
                <a:solidFill>
                  <a:srgbClr val="003399"/>
                </a:solidFill>
                <a:effectLst/>
              </a:rPr>
              <a:t>– que todo pertenece a </a:t>
            </a:r>
            <a:r>
              <a:rPr lang="es-ES" dirty="0" smtClean="0">
                <a:solidFill>
                  <a:srgbClr val="003399"/>
                </a:solidFill>
                <a:effectLst/>
              </a:rPr>
              <a:t>Dios</a:t>
            </a:r>
          </a:p>
          <a:p>
            <a:pPr marL="457200" indent="-457200" algn="l">
              <a:buFont typeface="Wingdings" panose="05000000000000000000" pitchFamily="2" charset="2"/>
              <a:buChar char="Ø"/>
            </a:pPr>
            <a:r>
              <a:rPr lang="es-ES_tradnl" dirty="0" smtClean="0">
                <a:effectLst/>
              </a:rPr>
              <a:t>¿Por </a:t>
            </a:r>
            <a:r>
              <a:rPr lang="es-ES_tradnl" dirty="0">
                <a:effectLst/>
              </a:rPr>
              <a:t>qué es cierto eso?</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Eso </a:t>
            </a:r>
            <a:r>
              <a:rPr lang="es-ES" dirty="0">
                <a:solidFill>
                  <a:srgbClr val="003399"/>
                </a:solidFill>
                <a:effectLst/>
              </a:rPr>
              <a:t>permite al dador responder </a:t>
            </a:r>
            <a:r>
              <a:rPr lang="es-ES" dirty="0" smtClean="0">
                <a:solidFill>
                  <a:srgbClr val="003399"/>
                </a:solidFill>
                <a:effectLst/>
              </a:rPr>
              <a:t/>
            </a:r>
            <a:br>
              <a:rPr lang="es-ES" dirty="0" smtClean="0">
                <a:solidFill>
                  <a:srgbClr val="003399"/>
                </a:solidFill>
                <a:effectLst/>
              </a:rPr>
            </a:br>
            <a:r>
              <a:rPr lang="es-ES" dirty="0" smtClean="0">
                <a:solidFill>
                  <a:srgbClr val="003399"/>
                </a:solidFill>
                <a:effectLst/>
              </a:rPr>
              <a:t>a </a:t>
            </a:r>
            <a:r>
              <a:rPr lang="es-ES" dirty="0">
                <a:solidFill>
                  <a:srgbClr val="003399"/>
                </a:solidFill>
                <a:effectLst/>
              </a:rPr>
              <a:t>la dirección de Dios.</a:t>
            </a:r>
            <a:endParaRPr lang="en-US" dirty="0">
              <a:solidFill>
                <a:srgbClr val="003399"/>
              </a:solidFill>
              <a:effectLst/>
            </a:endParaRPr>
          </a:p>
        </p:txBody>
      </p:sp>
    </p:spTree>
    <p:extLst>
      <p:ext uri="{BB962C8B-B14F-4D97-AF65-F5344CB8AC3E}">
        <p14:creationId xmlns:p14="http://schemas.microsoft.com/office/powerpoint/2010/main" val="410645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2" end="2"/>
                                            </p:txEl>
                                          </p:spTgt>
                                        </p:tgtEl>
                                        <p:attrNameLst>
                                          <p:attrName>style.visibility</p:attrName>
                                        </p:attrNameLst>
                                      </p:cBhvr>
                                      <p:to>
                                        <p:strVal val="visible"/>
                                      </p:to>
                                    </p:set>
                                    <p:animEffect transition="in" filter="fade">
                                      <p:cBhvr>
                                        <p:cTn id="21" dur="1000"/>
                                        <p:tgtEl>
                                          <p:spTgt spid="447491">
                                            <p:txEl>
                                              <p:pRg st="2" end="2"/>
                                            </p:txEl>
                                          </p:spTgt>
                                        </p:tgtEl>
                                      </p:cBhvr>
                                    </p:animEffect>
                                    <p:anim calcmode="lin" valueType="num">
                                      <p:cBhvr>
                                        <p:cTn id="22"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747105191"/>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Habilidad de reconocer recursos</a:t>
                      </a:r>
                    </a:p>
                    <a:p>
                      <a:pPr marL="0" marR="0" lvl="0" indent="0" algn="l">
                        <a:spcBef>
                          <a:spcPts val="400"/>
                        </a:spcBef>
                        <a:spcAft>
                          <a:spcPts val="200"/>
                        </a:spcAft>
                        <a:buFont typeface="Symbol"/>
                        <a:buNone/>
                        <a:tabLst>
                          <a:tab pos="102870" algn="l"/>
                        </a:tabLst>
                      </a:pPr>
                      <a:endParaRPr lang="es-ES" sz="2400" b="0" i="0" u="none" dirty="0" smtClean="0">
                        <a:solidFill>
                          <a:schemeClr val="tx1"/>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tiene la habilidad de discernir </a:t>
                      </a:r>
                      <a:r>
                        <a:rPr lang="es-ES" sz="2400" b="0" i="0" u="none" dirty="0" smtClean="0">
                          <a:solidFill>
                            <a:srgbClr val="003399"/>
                          </a:solidFill>
                          <a:effectLst/>
                          <a:latin typeface="Franklin Gothic Demi Cond" panose="020B0706030402020204" pitchFamily="34" charset="0"/>
                          <a:ea typeface="Times New Roman"/>
                        </a:rPr>
                        <a:t>inversiones</a:t>
                      </a:r>
                      <a:r>
                        <a:rPr lang="es-ES" sz="2400" b="0" i="0" u="none" dirty="0" smtClean="0">
                          <a:solidFill>
                            <a:schemeClr val="tx1"/>
                          </a:solidFill>
                          <a:effectLst/>
                          <a:latin typeface="Franklin Gothic Demi Cond" panose="020B0706030402020204" pitchFamily="34" charset="0"/>
                          <a:ea typeface="Times New Roman"/>
                        </a:rPr>
                        <a:t> sabias.  Su motivación es de utilizar recursos de tiempo, dinero, y posesiones para avanzar la obra de Dios.  Si esa persona tiene recursos limitados, él tiene la habilidad de ver otras fuentes disponibles para cuando sea necesario.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Amontonando recursos para sí</a:t>
                      </a:r>
                    </a:p>
                    <a:p>
                      <a:pPr marL="119063" marR="0" lvl="0" indent="0" algn="l">
                        <a:spcBef>
                          <a:spcPts val="400"/>
                        </a:spcBef>
                        <a:spcAft>
                          <a:spcPts val="200"/>
                        </a:spcAft>
                        <a:buFont typeface="Symbol"/>
                        <a:buNone/>
                        <a:tabLst>
                          <a:tab pos="102870" algn="l"/>
                        </a:tabLst>
                      </a:pPr>
                      <a:endParaRPr lang="es-ES" sz="2400" b="0" i="0" u="none" dirty="0" smtClean="0">
                        <a:solidFill>
                          <a:schemeClr val="tx1"/>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uso efectivo de este don depende del temor de Dios.  Una manera de aprender el temor de Dios es en el hábito del dar.  Para eso fue establecido el diezmo (</a:t>
                      </a:r>
                      <a:r>
                        <a:rPr lang="es-ES" sz="2400" b="0" i="0" u="none" dirty="0" err="1" smtClean="0">
                          <a:solidFill>
                            <a:schemeClr val="tx1"/>
                          </a:solidFill>
                          <a:effectLst/>
                          <a:latin typeface="Franklin Gothic Demi Cond" panose="020B0706030402020204" pitchFamily="34" charset="0"/>
                          <a:ea typeface="Times New Roman"/>
                        </a:rPr>
                        <a:t>Deut</a:t>
                      </a:r>
                      <a:r>
                        <a:rPr lang="es-ES" sz="2400" b="0" i="0" u="none" dirty="0" smtClean="0">
                          <a:solidFill>
                            <a:schemeClr val="tx1"/>
                          </a:solidFill>
                          <a:effectLst/>
                          <a:latin typeface="Franklin Gothic Demi Cond" panose="020B0706030402020204" pitchFamily="34" charset="0"/>
                          <a:ea typeface="Times New Roman"/>
                        </a:rPr>
                        <a:t>. 14:22-23).  Si el dador deja de ejercer su don, empezará a perder el temor de Dios y en </a:t>
                      </a:r>
                      <a:r>
                        <a:rPr lang="es-ES" sz="2400" b="0" i="0" u="none" dirty="0" smtClean="0">
                          <a:solidFill>
                            <a:srgbClr val="003399"/>
                          </a:solidFill>
                          <a:effectLst/>
                          <a:latin typeface="Franklin Gothic Demi Cond" panose="020B0706030402020204" pitchFamily="34" charset="0"/>
                          <a:ea typeface="Times New Roman"/>
                        </a:rPr>
                        <a:t>amontonar cosas</a:t>
                      </a:r>
                      <a:r>
                        <a:rPr lang="es-ES" sz="2400" b="0" i="0" u="none" dirty="0" smtClean="0">
                          <a:solidFill>
                            <a:schemeClr val="tx1"/>
                          </a:solidFill>
                          <a:effectLst/>
                          <a:latin typeface="Franklin Gothic Demi Cond" panose="020B0706030402020204" pitchFamily="34" charset="0"/>
                          <a:ea typeface="Times New Roman"/>
                        </a:rPr>
                        <a:t>, llegará a estancarse espiritualmente.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97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943290775"/>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Invierte él mismo con su regalo</a:t>
                      </a:r>
                    </a:p>
                    <a:p>
                      <a:pPr marL="119063" marR="0" lvl="0" indent="0" algn="l">
                        <a:spcBef>
                          <a:spcPts val="400"/>
                        </a:spcBef>
                        <a:spcAft>
                          <a:spcPts val="200"/>
                        </a:spcAft>
                        <a:buFont typeface="Symbol"/>
                        <a:buNone/>
                        <a:tabLst>
                          <a:tab pos="102870" algn="l"/>
                        </a:tabLst>
                      </a:pPr>
                      <a:endParaRPr lang="es-ES" sz="2400" b="0" i="0" u="none" dirty="0" smtClean="0">
                        <a:solidFill>
                          <a:schemeClr val="tx1"/>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dador necesita la confianza de que sus decisiones están dentro de la voluntad de Dios.  Para hacer esto, el dador primero se da a sí mismo y luego su regalo al Señor.  Los de Macedonia son ejemplos para todo nosotros (2 </a:t>
                      </a:r>
                      <a:r>
                        <a:rPr lang="es-ES" sz="2400" b="0" i="0" u="none" dirty="0" err="1" smtClean="0">
                          <a:solidFill>
                            <a:schemeClr val="tx1"/>
                          </a:solidFill>
                          <a:effectLst/>
                          <a:latin typeface="Franklin Gothic Demi Cond" panose="020B0706030402020204" pitchFamily="34" charset="0"/>
                          <a:ea typeface="Times New Roman"/>
                        </a:rPr>
                        <a:t>Cor</a:t>
                      </a:r>
                      <a:r>
                        <a:rPr lang="es-ES" sz="2400" b="0" i="0" u="none" dirty="0" smtClean="0">
                          <a:solidFill>
                            <a:schemeClr val="tx1"/>
                          </a:solidFill>
                          <a:effectLst/>
                          <a:latin typeface="Franklin Gothic Demi Cond" panose="020B0706030402020204" pitchFamily="34" charset="0"/>
                          <a:ea typeface="Times New Roman"/>
                        </a:rPr>
                        <a:t>. 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Utiliza regalos para controlar a  otros.</a:t>
                      </a:r>
                    </a:p>
                    <a:p>
                      <a:pPr marL="119063" marR="0" lvl="0" indent="0" algn="l">
                        <a:spcBef>
                          <a:spcPts val="10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dador desea saber que los regalos están siendo utilizados sabiamente.  Por esto, a veces </a:t>
                      </a:r>
                      <a:r>
                        <a:rPr lang="es-ES" sz="2400" b="0" i="0" u="none" dirty="0" smtClean="0">
                          <a:solidFill>
                            <a:srgbClr val="003399"/>
                          </a:solidFill>
                          <a:effectLst/>
                          <a:latin typeface="Franklin Gothic Demi Cond" panose="020B0706030402020204" pitchFamily="34" charset="0"/>
                          <a:ea typeface="Times New Roman"/>
                        </a:rPr>
                        <a:t>compra algo </a:t>
                      </a:r>
                      <a:r>
                        <a:rPr lang="es-ES" sz="2400" b="0" i="0" u="none" dirty="0" smtClean="0">
                          <a:solidFill>
                            <a:schemeClr val="tx1"/>
                          </a:solidFill>
                          <a:effectLst/>
                          <a:latin typeface="Franklin Gothic Demi Cond" panose="020B0706030402020204" pitchFamily="34" charset="0"/>
                          <a:ea typeface="Times New Roman"/>
                        </a:rPr>
                        <a:t>en vez de regalar el dinero.  Cuando él da cierto regalo, puede ser visto como utilizando sus regalos para controlar a otros.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363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371229110"/>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Desea dar de alta calidad</a:t>
                      </a:r>
                    </a:p>
                    <a:p>
                      <a:pPr marL="119063" marR="0" lvl="0" indent="0" algn="l">
                        <a:spcBef>
                          <a:spcPts val="400"/>
                        </a:spcBef>
                        <a:spcAft>
                          <a:spcPts val="200"/>
                        </a:spcAft>
                        <a:buFont typeface="Symbol"/>
                        <a:buNone/>
                        <a:tabLst>
                          <a:tab pos="102870" algn="l"/>
                        </a:tabLst>
                      </a:pPr>
                      <a:endParaRPr lang="es-ES" sz="2400" b="0" i="0" u="none" dirty="0" smtClean="0">
                        <a:solidFill>
                          <a:schemeClr val="tx1"/>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ve el valor de algo y es motivado a invertir en algo de </a:t>
                      </a:r>
                      <a:r>
                        <a:rPr lang="es-ES" sz="2400" b="0" i="0" u="none" dirty="0" smtClean="0">
                          <a:solidFill>
                            <a:srgbClr val="003399"/>
                          </a:solidFill>
                          <a:effectLst/>
                          <a:latin typeface="Franklin Gothic Demi Cond" panose="020B0706030402020204" pitchFamily="34" charset="0"/>
                          <a:ea typeface="Times New Roman"/>
                        </a:rPr>
                        <a:t>alta calidad.  </a:t>
                      </a:r>
                      <a:r>
                        <a:rPr lang="es-ES" sz="2400" b="0" i="0" u="none" dirty="0" smtClean="0">
                          <a:solidFill>
                            <a:schemeClr val="tx1"/>
                          </a:solidFill>
                          <a:effectLst/>
                          <a:latin typeface="Franklin Gothic Demi Cond" panose="020B0706030402020204" pitchFamily="34" charset="0"/>
                          <a:ea typeface="Times New Roman"/>
                        </a:rPr>
                        <a:t>Él quiere que las cosas duren.  Mateo escribió en más detalle los regalos dado al Señor (Mateo 2:11; 26:6-11; 27:57-60).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Fuerza nivel económico más alto</a:t>
                      </a:r>
                    </a:p>
                    <a:p>
                      <a:pPr marL="342900" marR="0" lvl="0" indent="-342900" algn="l">
                        <a:spcBef>
                          <a:spcPts val="400"/>
                        </a:spcBef>
                        <a:spcAft>
                          <a:spcPts val="200"/>
                        </a:spcAft>
                        <a:buFont typeface="Symbol"/>
                        <a:buChar char=""/>
                        <a:tabLst>
                          <a:tab pos="102870" algn="l"/>
                        </a:tabLst>
                      </a:pP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el dador se enfoca en la calidad del regalo en vez de la </a:t>
                      </a:r>
                      <a:r>
                        <a:rPr lang="es-ES" sz="2400" b="0" i="0" u="none" dirty="0" smtClean="0">
                          <a:solidFill>
                            <a:srgbClr val="003399"/>
                          </a:solidFill>
                          <a:effectLst/>
                          <a:latin typeface="Franklin Gothic Demi Cond" panose="020B0706030402020204" pitchFamily="34" charset="0"/>
                          <a:ea typeface="Times New Roman"/>
                        </a:rPr>
                        <a:t>necesidad</a:t>
                      </a:r>
                      <a:r>
                        <a:rPr lang="es-ES" sz="2400" b="0" i="0" u="none" dirty="0" smtClean="0">
                          <a:solidFill>
                            <a:schemeClr val="tx1"/>
                          </a:solidFill>
                          <a:effectLst/>
                          <a:latin typeface="Franklin Gothic Demi Cond" panose="020B0706030402020204" pitchFamily="34" charset="0"/>
                          <a:ea typeface="Times New Roman"/>
                        </a:rPr>
                        <a:t> que está llenando, puede causar que el que recibe el regalo sea descontento con lo demás que tiene.  Puede dar excusa por el lujo personal por decir que da a otros.  Si no es fiel en lo poco, Dios no le dará más (Mateo 25:21).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363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053478508"/>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Espera que su regalo sea contestación de oración</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está en comunión con el Señor, él dará aun cuando no hay una </a:t>
                      </a:r>
                      <a:r>
                        <a:rPr lang="es-ES" sz="2400" b="0" i="0" u="none" dirty="0" smtClean="0">
                          <a:solidFill>
                            <a:srgbClr val="003399"/>
                          </a:solidFill>
                          <a:effectLst/>
                          <a:latin typeface="Franklin Gothic Demi Cond" panose="020B0706030402020204" pitchFamily="34" charset="0"/>
                          <a:ea typeface="Times New Roman"/>
                        </a:rPr>
                        <a:t>necesidad obvia.  </a:t>
                      </a:r>
                      <a:r>
                        <a:rPr lang="es-ES" sz="2400" b="0" i="0" u="none" dirty="0" smtClean="0">
                          <a:solidFill>
                            <a:schemeClr val="tx1"/>
                          </a:solidFill>
                          <a:effectLst/>
                          <a:latin typeface="Franklin Gothic Demi Cond" panose="020B0706030402020204" pitchFamily="34" charset="0"/>
                          <a:ea typeface="Times New Roman"/>
                        </a:rPr>
                        <a:t>Su confirmación de que estaba en la voluntad del Señor es cuando oye que llenó una necesidad de una petición específica.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Siente culpa por recursos personales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dador fuera de comunión con el Señor siente culpa por tener recursos personales.  Aun si está preparando para una necesidad específica, él tiene que tener la confirmación de que está dentro de la voluntad del Señor.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1088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19238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7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708280080"/>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Desea dar en secreto (anónimo)</a:t>
                      </a:r>
                    </a:p>
                    <a:p>
                      <a:pPr marL="119063" marR="0" lvl="0" indent="0" algn="l">
                        <a:spcBef>
                          <a:spcPts val="400"/>
                        </a:spcBef>
                        <a:spcAft>
                          <a:spcPts val="200"/>
                        </a:spcAft>
                        <a:buFont typeface="Symbol"/>
                        <a:buNone/>
                        <a:tabLst>
                          <a:tab pos="102870" algn="l"/>
                        </a:tabLst>
                      </a:pPr>
                      <a:endParaRPr lang="es-ES" sz="2400" b="0" i="0" u="none" dirty="0" smtClean="0">
                        <a:solidFill>
                          <a:schemeClr val="tx1"/>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dador busca a Dios para dirección y quiere que el que recibe busque a Dios para </a:t>
                      </a:r>
                      <a:r>
                        <a:rPr lang="es-ES" sz="2400" b="0" i="0" u="none" dirty="0" smtClean="0">
                          <a:solidFill>
                            <a:srgbClr val="003399"/>
                          </a:solidFill>
                          <a:effectLst/>
                          <a:latin typeface="Franklin Gothic Demi Cond" panose="020B0706030402020204" pitchFamily="34" charset="0"/>
                          <a:ea typeface="Times New Roman"/>
                        </a:rPr>
                        <a:t>provisión.  </a:t>
                      </a:r>
                      <a:r>
                        <a:rPr lang="es-ES" sz="2400" b="0" i="0" u="none" dirty="0" smtClean="0">
                          <a:solidFill>
                            <a:schemeClr val="tx1"/>
                          </a:solidFill>
                          <a:effectLst/>
                          <a:latin typeface="Franklin Gothic Demi Cond" panose="020B0706030402020204" pitchFamily="34" charset="0"/>
                          <a:ea typeface="Times New Roman"/>
                        </a:rPr>
                        <a:t>Él entiende que el galardón futuro es mejor que la alabanza presente.  Por eso, da muchas veces en secreto.  Mateo enfatizó eso en su evangelio (Mateo 6:1-4).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Rechaza solicitudes a presión</a:t>
                      </a:r>
                    </a:p>
                    <a:p>
                      <a:pPr marL="342900" marR="0" lvl="0" indent="-342900" algn="l">
                        <a:spcBef>
                          <a:spcPts val="400"/>
                        </a:spcBef>
                        <a:spcAft>
                          <a:spcPts val="200"/>
                        </a:spcAft>
                        <a:buFont typeface="Symbol"/>
                        <a:buChar char=""/>
                        <a:tabLst>
                          <a:tab pos="102870" algn="l"/>
                        </a:tabLst>
                      </a:pP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rechaza a toda solicitud de fondos y busca sólo las necesidades </a:t>
                      </a:r>
                      <a:r>
                        <a:rPr lang="es-ES" sz="2400" b="0" i="0" u="none" dirty="0" smtClean="0">
                          <a:solidFill>
                            <a:srgbClr val="003399"/>
                          </a:solidFill>
                          <a:effectLst/>
                          <a:latin typeface="Franklin Gothic Demi Cond" panose="020B0706030402020204" pitchFamily="34" charset="0"/>
                          <a:ea typeface="Times New Roman"/>
                        </a:rPr>
                        <a:t>“escondidas,” </a:t>
                      </a:r>
                      <a:r>
                        <a:rPr lang="es-ES" sz="2400" b="0" i="0" u="none" dirty="0" smtClean="0">
                          <a:solidFill>
                            <a:schemeClr val="tx1"/>
                          </a:solidFill>
                          <a:effectLst/>
                          <a:latin typeface="Franklin Gothic Demi Cond" panose="020B0706030402020204" pitchFamily="34" charset="0"/>
                          <a:ea typeface="Times New Roman"/>
                        </a:rPr>
                        <a:t>puede no encontrar la voluntad de Dios.  También puede perder la oportunidad de dar consejos sabios tanto como recursos necesitados a un ministerio.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3463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1613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793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534772840"/>
              </p:ext>
            </p:extLst>
          </p:nvPr>
        </p:nvGraphicFramePr>
        <p:xfrm>
          <a:off x="152400" y="911770"/>
          <a:ext cx="8839200" cy="5036567"/>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Se preocupa de que el dar puede corromper</a:t>
                      </a:r>
                    </a:p>
                    <a:p>
                      <a:pPr marL="119063" marR="0" lvl="0" indent="0" algn="l">
                        <a:spcBef>
                          <a:spcPts val="10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entiende que el amor al dinero es </a:t>
                      </a:r>
                      <a:r>
                        <a:rPr lang="es-ES" sz="2400" b="0" i="0" u="none" dirty="0" smtClean="0">
                          <a:solidFill>
                            <a:srgbClr val="003399"/>
                          </a:solidFill>
                          <a:effectLst/>
                          <a:latin typeface="Franklin Gothic Demi Cond" panose="020B0706030402020204" pitchFamily="34" charset="0"/>
                          <a:ea typeface="Times New Roman"/>
                        </a:rPr>
                        <a:t>destructivo.  </a:t>
                      </a:r>
                      <a:r>
                        <a:rPr lang="es-ES" sz="2400" b="0" i="0" u="none" dirty="0" smtClean="0">
                          <a:solidFill>
                            <a:schemeClr val="tx1"/>
                          </a:solidFill>
                          <a:effectLst/>
                          <a:latin typeface="Franklin Gothic Demi Cond" panose="020B0706030402020204" pitchFamily="34" charset="0"/>
                          <a:ea typeface="Times New Roman"/>
                        </a:rPr>
                        <a:t>Él también entiende que no todos han aprendido esto.  Entonces, él busca maneras de dar para que la persona evite dependencia, pereza o extravagancia.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Da demasiado poco a familia</a:t>
                      </a:r>
                    </a:p>
                    <a:p>
                      <a:pPr marL="342900" marR="0" lvl="0" indent="-342900" algn="l">
                        <a:spcBef>
                          <a:spcPts val="400"/>
                        </a:spcBef>
                        <a:spcAft>
                          <a:spcPts val="200"/>
                        </a:spcAft>
                        <a:buFont typeface="Symbol"/>
                        <a:buChar char=""/>
                        <a:tabLst>
                          <a:tab pos="102870" algn="l"/>
                        </a:tabLst>
                      </a:pP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ser frugal o tacaño muchas veces se extiende a su esposa y niños.  Si no demuestra el mismo deseo de dar a ellos, su familia puede </a:t>
                      </a:r>
                      <a:r>
                        <a:rPr lang="es-ES" sz="2400" b="0" i="0" u="none" dirty="0" smtClean="0">
                          <a:solidFill>
                            <a:srgbClr val="003399"/>
                          </a:solidFill>
                          <a:effectLst/>
                          <a:latin typeface="Franklin Gothic Demi Cond" panose="020B0706030402020204" pitchFamily="34" charset="0"/>
                          <a:ea typeface="Times New Roman"/>
                        </a:rPr>
                        <a:t>reaccionar</a:t>
                      </a:r>
                      <a:r>
                        <a:rPr lang="es-ES" sz="2400" b="0" i="0" u="none" dirty="0" smtClean="0">
                          <a:solidFill>
                            <a:schemeClr val="tx1"/>
                          </a:solidFill>
                          <a:effectLst/>
                          <a:latin typeface="Franklin Gothic Demi Cond" panose="020B0706030402020204" pitchFamily="34" charset="0"/>
                          <a:ea typeface="Times New Roman"/>
                        </a:rPr>
                        <a:t> a sus regalos.  Por escuchar al Señor y pedir el consejo de su cónyuge, él puede evitar las malas consecuencias de inversiones malas y regalos no sabios.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3463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6381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1613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21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099471136"/>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Ejerce frugalidad personal</a:t>
                      </a:r>
                    </a:p>
                    <a:p>
                      <a:pPr marL="342900" marR="0" lvl="0" indent="-342900" algn="l">
                        <a:spcBef>
                          <a:spcPts val="400"/>
                        </a:spcBef>
                        <a:spcAft>
                          <a:spcPts val="200"/>
                        </a:spcAft>
                        <a:buFont typeface="Symbol"/>
                        <a:buChar char=""/>
                        <a:tabLst>
                          <a:tab pos="102870" algn="l"/>
                        </a:tabLst>
                      </a:pP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Los recursos que tiene el dador es el resultado de ser previsor y de estar contento con lo básico.  El dador siempre está preocupado en conseguir el </a:t>
                      </a:r>
                      <a:r>
                        <a:rPr lang="es-ES" sz="2400" b="0" i="0" u="none" dirty="0" smtClean="0">
                          <a:solidFill>
                            <a:srgbClr val="003399"/>
                          </a:solidFill>
                          <a:effectLst/>
                          <a:latin typeface="Franklin Gothic Demi Cond" panose="020B0706030402020204" pitchFamily="34" charset="0"/>
                          <a:ea typeface="Times New Roman"/>
                        </a:rPr>
                        <a:t>mejor valor </a:t>
                      </a:r>
                      <a:r>
                        <a:rPr lang="es-ES" sz="2400" b="0" i="0" u="none" dirty="0" smtClean="0">
                          <a:solidFill>
                            <a:schemeClr val="tx1"/>
                          </a:solidFill>
                          <a:effectLst/>
                          <a:latin typeface="Franklin Gothic Demi Cond" panose="020B0706030402020204" pitchFamily="34" charset="0"/>
                          <a:ea typeface="Times New Roman"/>
                        </a:rPr>
                        <a:t>que con cuánto dinero le queda.  Él pone extra énfasis en ahorrar su dinero y en utilizar lo que tiene sabiamente.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Dando a Proyectos vs. Personas</a:t>
                      </a:r>
                    </a:p>
                    <a:p>
                      <a:pPr marL="0" marR="0" lvl="0" indent="0" algn="l">
                        <a:spcBef>
                          <a:spcPts val="400"/>
                        </a:spcBef>
                        <a:spcAft>
                          <a:spcPts val="200"/>
                        </a:spcAft>
                        <a:buFont typeface="Symbol"/>
                        <a:buNone/>
                        <a:tabLst>
                          <a:tab pos="102870" algn="l"/>
                        </a:tabLst>
                      </a:pP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el dador pierde su enfoque en llenar las necesidades de personas, puede ser atraído a proyectos.  Eso puede ser por querer dejar un “memorial a sí mismo.”  El énfasis de las Escrituras es en las necesidades de </a:t>
                      </a:r>
                      <a:r>
                        <a:rPr lang="es-ES" sz="2400" b="0" i="0" u="none" dirty="0" smtClean="0">
                          <a:solidFill>
                            <a:srgbClr val="003399"/>
                          </a:solidFill>
                          <a:effectLst/>
                          <a:latin typeface="Franklin Gothic Demi Cond" panose="020B0706030402020204" pitchFamily="34" charset="0"/>
                          <a:ea typeface="Times New Roman"/>
                        </a:rPr>
                        <a:t>los santos.  </a:t>
                      </a:r>
                      <a:r>
                        <a:rPr lang="es-ES" sz="2400" b="0" i="0" u="none" dirty="0" smtClean="0">
                          <a:solidFill>
                            <a:schemeClr val="tx1"/>
                          </a:solidFill>
                          <a:effectLst/>
                          <a:latin typeface="Franklin Gothic Demi Cond" panose="020B0706030402020204" pitchFamily="34" charset="0"/>
                          <a:ea typeface="Times New Roman"/>
                        </a:rPr>
                        <a:t>Pablo recogió fondos para los cristianos.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3463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5619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1613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936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4226450340"/>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Usa regalos para multiplicar el dar</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La motivación del dador es de animar a otros a dar.  Él quiere que todos aprendan el gozo y crecimiento espiritual que viene por dar </a:t>
                      </a:r>
                      <a:r>
                        <a:rPr lang="es-ES" sz="2400" b="0" i="0" u="none" dirty="0" smtClean="0">
                          <a:solidFill>
                            <a:srgbClr val="003399"/>
                          </a:solidFill>
                          <a:effectLst/>
                          <a:latin typeface="Franklin Gothic Demi Cond" panose="020B0706030402020204" pitchFamily="34" charset="0"/>
                          <a:ea typeface="Times New Roman"/>
                        </a:rPr>
                        <a:t>sacrificialmente.  </a:t>
                      </a:r>
                      <a:r>
                        <a:rPr lang="es-ES" sz="2400" b="0" i="0" u="none" dirty="0" smtClean="0">
                          <a:solidFill>
                            <a:schemeClr val="tx1"/>
                          </a:solidFill>
                          <a:effectLst/>
                          <a:latin typeface="Franklin Gothic Demi Cond" panose="020B0706030402020204" pitchFamily="34" charset="0"/>
                          <a:ea typeface="Times New Roman"/>
                        </a:rPr>
                        <a:t> Muchas veces el dador “iguala” regalos de otros o da el “último pago” para animar a otros a dar.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Causa que le miran a él vs. Dios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el dador da a conocer qué está dando, puede causar a muchos quitar su vista del Señor y ponerla en él. También atraerá a </a:t>
                      </a:r>
                      <a:r>
                        <a:rPr lang="es-ES" sz="2400" b="0" i="0" u="none" dirty="0" smtClean="0">
                          <a:solidFill>
                            <a:srgbClr val="003399"/>
                          </a:solidFill>
                          <a:effectLst/>
                          <a:latin typeface="Franklin Gothic Demi Cond" panose="020B0706030402020204" pitchFamily="34" charset="0"/>
                          <a:ea typeface="Times New Roman"/>
                        </a:rPr>
                        <a:t>cristianos carnales </a:t>
                      </a:r>
                      <a:r>
                        <a:rPr lang="es-ES" sz="2400" b="0" i="0" u="none" dirty="0" smtClean="0">
                          <a:solidFill>
                            <a:schemeClr val="tx1"/>
                          </a:solidFill>
                          <a:effectLst/>
                          <a:latin typeface="Franklin Gothic Demi Cond" panose="020B0706030402020204" pitchFamily="34" charset="0"/>
                          <a:ea typeface="Times New Roman"/>
                        </a:rPr>
                        <a:t>con motivos erróneos.  Esta gente es diestra para sacarle el pisto basado en sus inclinaciones humanas y no en la voluntad de Dios.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3463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5619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1613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811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99322915"/>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Confirma cantidades con consejos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dador reacciona a </a:t>
                      </a:r>
                      <a:r>
                        <a:rPr lang="es-ES" sz="2400" b="0" i="0" u="none" dirty="0" smtClean="0">
                          <a:solidFill>
                            <a:srgbClr val="003399"/>
                          </a:solidFill>
                          <a:effectLst/>
                          <a:latin typeface="Franklin Gothic Demi Cond" panose="020B0706030402020204" pitchFamily="34" charset="0"/>
                          <a:ea typeface="Times New Roman"/>
                        </a:rPr>
                        <a:t>presión.</a:t>
                      </a:r>
                      <a:r>
                        <a:rPr lang="es-ES" sz="2400" b="0" i="0" u="none" dirty="0" smtClean="0">
                          <a:solidFill>
                            <a:schemeClr val="tx1"/>
                          </a:solidFill>
                          <a:effectLst/>
                          <a:latin typeface="Franklin Gothic Demi Cond" panose="020B0706030402020204" pitchFamily="34" charset="0"/>
                          <a:ea typeface="Times New Roman"/>
                        </a:rPr>
                        <a:t>  Él busca necesidades no vistos por otros. El marido dador muchas veces confirmará la cantidad de dar por averiguar si su esposa tiene la misma cantidad en mente.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Esperando demasiado para dar</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el dador no es instantáneamente obediente a los impulsos del Espíritu, puede perder el gozo de ver a Dios llenar una necesidad </a:t>
                      </a:r>
                      <a:r>
                        <a:rPr lang="es-ES" sz="2400" b="0" i="0" u="none" dirty="0" smtClean="0">
                          <a:solidFill>
                            <a:srgbClr val="003399"/>
                          </a:solidFill>
                          <a:effectLst/>
                          <a:latin typeface="Franklin Gothic Demi Cond" panose="020B0706030402020204" pitchFamily="34" charset="0"/>
                          <a:ea typeface="Times New Roman"/>
                        </a:rPr>
                        <a:t>milagrosamente</a:t>
                      </a:r>
                      <a:r>
                        <a:rPr lang="es-ES" sz="2400" b="0" i="0" u="none" dirty="0" smtClean="0">
                          <a:solidFill>
                            <a:schemeClr val="tx1"/>
                          </a:solidFill>
                          <a:effectLst/>
                          <a:latin typeface="Franklin Gothic Demi Cond" panose="020B0706030402020204" pitchFamily="34" charset="0"/>
                          <a:ea typeface="Times New Roman"/>
                        </a:rPr>
                        <a:t> a través de él.  También el que iba a recibir el regalo perderá la oportunidad de ver la provisión de Dios justo a tiempo.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3463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561906"/>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1613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586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a:t>
            </a:r>
            <a:r>
              <a:rPr lang="es-GT" dirty="0" smtClean="0">
                <a:effectLst>
                  <a:outerShdw blurRad="38100" dist="38100" dir="2700000" algn="tl">
                    <a:srgbClr val="000000">
                      <a:alpha val="43137"/>
                    </a:srgbClr>
                  </a:outerShdw>
                </a:effectLst>
              </a:rPr>
              <a:t>Repartimiento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a:effectLst/>
              </a:rPr>
              <a:t>El que tiene el don de </a:t>
            </a:r>
            <a:r>
              <a:rPr lang="es-ES_tradnl" dirty="0" smtClean="0">
                <a:effectLst/>
              </a:rPr>
              <a:t>repartimiento</a:t>
            </a:r>
            <a:br>
              <a:rPr lang="es-ES_tradnl" dirty="0" smtClean="0">
                <a:effectLst/>
              </a:rPr>
            </a:br>
            <a:r>
              <a:rPr lang="es-ES_tradnl" dirty="0" smtClean="0">
                <a:effectLst/>
              </a:rPr>
              <a:t>puede </a:t>
            </a:r>
            <a:r>
              <a:rPr lang="es-ES_tradnl" dirty="0">
                <a:effectLst/>
              </a:rPr>
              <a:t>ser usado grandemente por el Señor. </a:t>
            </a:r>
            <a:endParaRPr lang="en-US" dirty="0">
              <a:effectLst/>
            </a:endParaRPr>
          </a:p>
          <a:p>
            <a:pPr marL="457200" indent="-457200" algn="l">
              <a:buFont typeface="Wingdings" panose="05000000000000000000" pitchFamily="2" charset="2"/>
              <a:buChar char="Ø"/>
            </a:pPr>
            <a:r>
              <a:rPr lang="es-ES_tradnl" dirty="0">
                <a:effectLst/>
              </a:rPr>
              <a:t>Sin embargo, el repartidor tiene que tener mucho cuidado de no abusar del don que Dios le ha dado.  Tiene que ser sensible a los impulsos del Espíritu Santo en cuanto </a:t>
            </a:r>
            <a:r>
              <a:rPr lang="es-ES_tradnl" dirty="0">
                <a:solidFill>
                  <a:srgbClr val="003399"/>
                </a:solidFill>
                <a:effectLst/>
              </a:rPr>
              <a:t>a quién </a:t>
            </a:r>
            <a:r>
              <a:rPr lang="es-ES_tradnl" dirty="0">
                <a:effectLst/>
              </a:rPr>
              <a:t>dar, </a:t>
            </a:r>
            <a:r>
              <a:rPr lang="es-ES_tradnl" dirty="0">
                <a:solidFill>
                  <a:srgbClr val="003399"/>
                </a:solidFill>
                <a:effectLst/>
              </a:rPr>
              <a:t>cuándo</a:t>
            </a:r>
            <a:r>
              <a:rPr lang="es-ES_tradnl" dirty="0">
                <a:effectLst/>
              </a:rPr>
              <a:t> dar, y </a:t>
            </a:r>
            <a:r>
              <a:rPr lang="es-ES_tradnl" dirty="0">
                <a:solidFill>
                  <a:srgbClr val="003399"/>
                </a:solidFill>
                <a:effectLst/>
              </a:rPr>
              <a:t>cuánto </a:t>
            </a:r>
            <a:r>
              <a:rPr lang="es-ES_tradnl" dirty="0">
                <a:effectLst/>
              </a:rPr>
              <a:t>dar.  </a:t>
            </a:r>
            <a:endParaRPr lang="en-US" dirty="0">
              <a:effectLst/>
            </a:endParaRPr>
          </a:p>
        </p:txBody>
      </p:sp>
    </p:spTree>
    <p:extLst>
      <p:ext uri="{BB962C8B-B14F-4D97-AF65-F5344CB8AC3E}">
        <p14:creationId xmlns:p14="http://schemas.microsoft.com/office/powerpoint/2010/main" val="333165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Repartimiento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Debe </a:t>
            </a:r>
            <a:r>
              <a:rPr lang="es-ES_tradnl" dirty="0">
                <a:effectLst/>
              </a:rPr>
              <a:t>ser sensible a las necesidades </a:t>
            </a:r>
            <a:r>
              <a:rPr lang="es-ES_tradnl" dirty="0" smtClean="0">
                <a:effectLst/>
              </a:rPr>
              <a:t/>
            </a:r>
            <a:br>
              <a:rPr lang="es-ES_tradnl" dirty="0" smtClean="0">
                <a:effectLst/>
              </a:rPr>
            </a:br>
            <a:r>
              <a:rPr lang="es-ES_tradnl" dirty="0" smtClean="0">
                <a:effectLst/>
              </a:rPr>
              <a:t>de </a:t>
            </a:r>
            <a:r>
              <a:rPr lang="es-ES_tradnl" dirty="0">
                <a:effectLst/>
              </a:rPr>
              <a:t>los más cerca de él para ser usado por el Señor para llenar esas necesidades también.  Siempre debe mantener su </a:t>
            </a:r>
            <a:r>
              <a:rPr lang="es-ES_tradnl" dirty="0">
                <a:solidFill>
                  <a:srgbClr val="003399"/>
                </a:solidFill>
                <a:effectLst/>
              </a:rPr>
              <a:t>orgullo </a:t>
            </a:r>
            <a:r>
              <a:rPr lang="es-ES_tradnl" dirty="0">
                <a:effectLst/>
              </a:rPr>
              <a:t>sumiso a Dios para que el Señor reciba la gloria a través de su don y no él mismo.  Esto aumentará la fe de quienes reciben los regalos del dador.</a:t>
            </a:r>
            <a:endParaRPr lang="en-US" dirty="0">
              <a:effectLst/>
            </a:endParaRPr>
          </a:p>
        </p:txBody>
      </p:sp>
    </p:spTree>
    <p:extLst>
      <p:ext uri="{BB962C8B-B14F-4D97-AF65-F5344CB8AC3E}">
        <p14:creationId xmlns:p14="http://schemas.microsoft.com/office/powerpoint/2010/main" val="31356637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Repartimiento</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 dirty="0">
                <a:effectLst/>
              </a:rPr>
              <a:t>La clave del uso del don </a:t>
            </a:r>
            <a:r>
              <a:rPr lang="es-ES">
                <a:effectLst/>
              </a:rPr>
              <a:t>de </a:t>
            </a:r>
            <a:r>
              <a:rPr lang="es-ES" smtClean="0">
                <a:effectLst/>
              </a:rPr>
              <a:t/>
            </a:r>
            <a:br>
              <a:rPr lang="es-ES" smtClean="0">
                <a:effectLst/>
              </a:rPr>
            </a:br>
            <a:r>
              <a:rPr lang="es-ES" smtClean="0">
                <a:effectLst/>
              </a:rPr>
              <a:t>repartimiento </a:t>
            </a:r>
            <a:r>
              <a:rPr lang="es-ES" dirty="0">
                <a:effectLst/>
              </a:rPr>
              <a:t>(y de cualquier otro don</a:t>
            </a:r>
            <a:r>
              <a:rPr lang="es-ES">
                <a:effectLst/>
              </a:rPr>
              <a:t>) </a:t>
            </a:r>
            <a:r>
              <a:rPr lang="es-ES" smtClean="0">
                <a:effectLst/>
              </a:rPr>
              <a:t/>
            </a:r>
            <a:br>
              <a:rPr lang="es-ES" smtClean="0">
                <a:effectLst/>
              </a:rPr>
            </a:br>
            <a:r>
              <a:rPr lang="es-ES" smtClean="0">
                <a:effectLst/>
              </a:rPr>
              <a:t>es </a:t>
            </a:r>
            <a:r>
              <a:rPr lang="es-ES" dirty="0">
                <a:effectLst/>
              </a:rPr>
              <a:t>de ser controlado por y sumiso al Espíritu Santo en cada momento </a:t>
            </a:r>
            <a:r>
              <a:rPr lang="es-ES">
                <a:effectLst/>
              </a:rPr>
              <a:t>de </a:t>
            </a:r>
            <a:r>
              <a:rPr lang="es-ES" smtClean="0">
                <a:effectLst/>
              </a:rPr>
              <a:t/>
            </a:r>
            <a:br>
              <a:rPr lang="es-ES" smtClean="0">
                <a:effectLst/>
              </a:rPr>
            </a:br>
            <a:r>
              <a:rPr lang="es-ES" smtClean="0">
                <a:effectLst/>
              </a:rPr>
              <a:t>cada </a:t>
            </a:r>
            <a:r>
              <a:rPr lang="es-ES" dirty="0">
                <a:effectLst/>
              </a:rPr>
              <a:t>día.</a:t>
            </a:r>
            <a:endParaRPr lang="en-US" dirty="0">
              <a:effectLst/>
            </a:endParaRPr>
          </a:p>
        </p:txBody>
      </p:sp>
    </p:spTree>
    <p:extLst>
      <p:ext uri="{BB962C8B-B14F-4D97-AF65-F5344CB8AC3E}">
        <p14:creationId xmlns:p14="http://schemas.microsoft.com/office/powerpoint/2010/main" val="179042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ormalScrp421 BT"/>
        <a:ea typeface=""/>
        <a:cs typeface=""/>
      </a:majorFont>
      <a:minorFont>
        <a:latin typeface="Franklin Gothic Dem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3946</TotalTime>
  <Words>1257</Words>
  <Application>Microsoft Office PowerPoint</Application>
  <PresentationFormat>On-screen Show (4:3)</PresentationFormat>
  <Paragraphs>147</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Default Design</vt:lpstr>
      <vt:lpstr>PowerPoint Presentation</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lpstr>El Don de Repartimiento</vt:lpstr>
    </vt:vector>
  </TitlesOfParts>
  <Company>Faith Baptist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Lott</dc:creator>
  <cp:lastModifiedBy>David Lott</cp:lastModifiedBy>
  <cp:revision>127</cp:revision>
  <dcterms:created xsi:type="dcterms:W3CDTF">2008-02-23T23:34:35Z</dcterms:created>
  <dcterms:modified xsi:type="dcterms:W3CDTF">2014-10-20T22:40:40Z</dcterms:modified>
</cp:coreProperties>
</file>