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74" r:id="rId4"/>
    <p:sldId id="277" r:id="rId5"/>
    <p:sldId id="290" r:id="rId6"/>
    <p:sldId id="291" r:id="rId7"/>
    <p:sldId id="292" r:id="rId8"/>
    <p:sldId id="293" r:id="rId9"/>
    <p:sldId id="294" r:id="rId10"/>
    <p:sldId id="295" r:id="rId11"/>
    <p:sldId id="296" r:id="rId12"/>
    <p:sldId id="297" r:id="rId13"/>
    <p:sldId id="288" r:id="rId14"/>
    <p:sldId id="289" r:id="rId1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1F8F9"/>
    <a:srgbClr val="EDF6F7"/>
    <a:srgbClr val="008000"/>
    <a:srgbClr val="000000"/>
    <a:srgbClr val="E4F3F4"/>
    <a:srgbClr val="FFFFFF"/>
    <a:srgbClr val="00CC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660"/>
  </p:normalViewPr>
  <p:slideViewPr>
    <p:cSldViewPr showGuides="1">
      <p:cViewPr>
        <p:scale>
          <a:sx n="80" d="100"/>
          <a:sy n="80" d="100"/>
        </p:scale>
        <p:origin x="-1164" y="-150"/>
      </p:cViewPr>
      <p:guideLst>
        <p:guide orient="horz" pos="9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r>
              <a:rPr lang="en-US"/>
              <a:t>Las Etapas de Descubrimiento</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r>
              <a:rPr lang="en-US"/>
              <a:t>Domingo, 25 de marzo del 2012</a:t>
            </a: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r>
              <a:rPr lang="es-ES"/>
              <a:t>Los Dones del Espíritu Santo</a:t>
            </a: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AE730781-ADC5-4784-8307-148759891379}" type="slidenum">
              <a:rPr lang="en-US"/>
              <a:pPr>
                <a:defRPr/>
              </a:pPr>
              <a:t>‹#›</a:t>
            </a:fld>
            <a:endParaRPr lang="en-US"/>
          </a:p>
        </p:txBody>
      </p:sp>
    </p:spTree>
    <p:extLst>
      <p:ext uri="{BB962C8B-B14F-4D97-AF65-F5344CB8AC3E}">
        <p14:creationId xmlns:p14="http://schemas.microsoft.com/office/powerpoint/2010/main" val="33872710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Las Etapas de Descubrimiento</a:t>
            </a:r>
          </a:p>
        </p:txBody>
      </p:sp>
      <p:sp>
        <p:nvSpPr>
          <p:cNvPr id="5123"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r>
              <a:rPr lang="en-US"/>
              <a:t>Domingo, 25 de marzo del 2012</a:t>
            </a:r>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es-ES"/>
              <a:t>Los Dones del Espíritu Santo</a:t>
            </a:r>
            <a:endParaRPr lang="en-US"/>
          </a:p>
        </p:txBody>
      </p:sp>
      <p:sp>
        <p:nvSpPr>
          <p:cNvPr id="5127" name="Rectangle 7"/>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5547AB7-D83E-42A7-81C5-1F245F5B28CD}" type="slidenum">
              <a:rPr lang="en-US"/>
              <a:pPr>
                <a:defRPr/>
              </a:pPr>
              <a:t>‹#›</a:t>
            </a:fld>
            <a:endParaRPr lang="en-US"/>
          </a:p>
        </p:txBody>
      </p:sp>
    </p:spTree>
    <p:extLst>
      <p:ext uri="{BB962C8B-B14F-4D97-AF65-F5344CB8AC3E}">
        <p14:creationId xmlns:p14="http://schemas.microsoft.com/office/powerpoint/2010/main" val="359096551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6</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5391C2-A084-4067-890D-D58E7DEB08E2}" type="slidenum">
              <a:rPr lang="en-US"/>
              <a:pPr>
                <a:defRPr/>
              </a:pPr>
              <a:t>‹#›</a:t>
            </a:fld>
            <a:endParaRPr lang="en-US"/>
          </a:p>
        </p:txBody>
      </p:sp>
    </p:spTree>
    <p:extLst>
      <p:ext uri="{BB962C8B-B14F-4D97-AF65-F5344CB8AC3E}">
        <p14:creationId xmlns:p14="http://schemas.microsoft.com/office/powerpoint/2010/main" val="11008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effectLst/>
        </p:spPr>
        <p:txBody>
          <a:bodyPr/>
          <a:lstStyle>
            <a:lvl1pPr>
              <a:defRPr sz="3200">
                <a:effectLst>
                  <a:outerShdw dist="38100" dir="2700000" algn="tl">
                    <a:schemeClr val="bg1"/>
                  </a:outerShdw>
                </a:effectLst>
              </a:defRPr>
            </a:lvl1pPr>
            <a:lvl2pPr>
              <a:defRPr sz="3200">
                <a:effectLst>
                  <a:outerShdw dist="38100" dir="2700000" algn="tl">
                    <a:schemeClr val="bg1"/>
                  </a:outerShdw>
                </a:effectLst>
              </a:defRPr>
            </a:lvl2pPr>
            <a:lvl3pPr>
              <a:defRPr sz="3200">
                <a:effectLst>
                  <a:outerShdw dist="38100" dir="2700000" algn="tl">
                    <a:schemeClr val="bg1"/>
                  </a:outerShdw>
                </a:effectLst>
              </a:defRPr>
            </a:lvl3pPr>
            <a:lvl4pPr>
              <a:defRPr sz="3200">
                <a:effectLst>
                  <a:outerShdw dist="38100" dir="2700000" algn="tl">
                    <a:schemeClr val="bg1"/>
                  </a:outerShdw>
                </a:effectLst>
              </a:defRPr>
            </a:lvl4pPr>
            <a:lvl5pPr>
              <a:defRPr sz="3200">
                <a:effectLst>
                  <a:outerShdw dist="38100" dir="2700000" algn="tl">
                    <a:schemeClr val="bg1"/>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DCEE54-A1C7-4AD0-87A5-67F9E032D48D}" type="slidenum">
              <a:rPr lang="en-US"/>
              <a:pPr>
                <a:defRPr/>
              </a:pPr>
              <a:t>‹#›</a:t>
            </a:fld>
            <a:endParaRPr lang="en-US"/>
          </a:p>
        </p:txBody>
      </p:sp>
    </p:spTree>
    <p:extLst>
      <p:ext uri="{BB962C8B-B14F-4D97-AF65-F5344CB8AC3E}">
        <p14:creationId xmlns:p14="http://schemas.microsoft.com/office/powerpoint/2010/main" val="3917142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C68ACC-C0EB-46D7-A24B-9EC6FD03CD58}" type="slidenum">
              <a:rPr lang="en-US"/>
              <a:pPr>
                <a:defRPr/>
              </a:pPr>
              <a:t>‹#›</a:t>
            </a:fld>
            <a:endParaRPr lang="en-US"/>
          </a:p>
        </p:txBody>
      </p:sp>
    </p:spTree>
    <p:extLst>
      <p:ext uri="{BB962C8B-B14F-4D97-AF65-F5344CB8AC3E}">
        <p14:creationId xmlns:p14="http://schemas.microsoft.com/office/powerpoint/2010/main" val="345306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294F92-9C1F-4887-BB5F-FD8D5EDAFB5A}" type="slidenum">
              <a:rPr lang="en-US"/>
              <a:pPr>
                <a:defRPr/>
              </a:pPr>
              <a:t>‹#›</a:t>
            </a:fld>
            <a:endParaRPr lang="en-US"/>
          </a:p>
        </p:txBody>
      </p:sp>
    </p:spTree>
    <p:extLst>
      <p:ext uri="{BB962C8B-B14F-4D97-AF65-F5344CB8AC3E}">
        <p14:creationId xmlns:p14="http://schemas.microsoft.com/office/powerpoint/2010/main" val="391064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5B763F-0510-403F-9970-637B9D0A4BD1}" type="slidenum">
              <a:rPr lang="en-US"/>
              <a:pPr>
                <a:defRPr/>
              </a:pPr>
              <a:t>‹#›</a:t>
            </a:fld>
            <a:endParaRPr lang="en-US"/>
          </a:p>
        </p:txBody>
      </p:sp>
    </p:spTree>
    <p:extLst>
      <p:ext uri="{BB962C8B-B14F-4D97-AF65-F5344CB8AC3E}">
        <p14:creationId xmlns:p14="http://schemas.microsoft.com/office/powerpoint/2010/main" val="172758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3C9543-B2EC-45C3-92FE-96279DF2E2DF}" type="slidenum">
              <a:rPr lang="en-US"/>
              <a:pPr>
                <a:defRPr/>
              </a:pPr>
              <a:t>‹#›</a:t>
            </a:fld>
            <a:endParaRPr lang="en-US"/>
          </a:p>
        </p:txBody>
      </p:sp>
    </p:spTree>
    <p:extLst>
      <p:ext uri="{BB962C8B-B14F-4D97-AF65-F5344CB8AC3E}">
        <p14:creationId xmlns:p14="http://schemas.microsoft.com/office/powerpoint/2010/main" val="2460170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B5E904-EEC9-4398-9549-7DE9DD3E122F}" type="slidenum">
              <a:rPr lang="en-US"/>
              <a:pPr>
                <a:defRPr/>
              </a:pPr>
              <a:t>‹#›</a:t>
            </a:fld>
            <a:endParaRPr lang="en-US"/>
          </a:p>
        </p:txBody>
      </p:sp>
    </p:spTree>
    <p:extLst>
      <p:ext uri="{BB962C8B-B14F-4D97-AF65-F5344CB8AC3E}">
        <p14:creationId xmlns:p14="http://schemas.microsoft.com/office/powerpoint/2010/main" val="320195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AEA112-3B0E-41AD-BDE3-ED99FA0C02C6}" type="slidenum">
              <a:rPr lang="en-US"/>
              <a:pPr>
                <a:defRPr/>
              </a:pPr>
              <a:t>‹#›</a:t>
            </a:fld>
            <a:endParaRPr lang="en-US"/>
          </a:p>
        </p:txBody>
      </p:sp>
    </p:spTree>
    <p:extLst>
      <p:ext uri="{BB962C8B-B14F-4D97-AF65-F5344CB8AC3E}">
        <p14:creationId xmlns:p14="http://schemas.microsoft.com/office/powerpoint/2010/main" val="26696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B23942-4186-40C6-9021-50D8D9390663}" type="slidenum">
              <a:rPr lang="en-US"/>
              <a:pPr>
                <a:defRPr/>
              </a:pPr>
              <a:t>‹#›</a:t>
            </a:fld>
            <a:endParaRPr lang="en-US"/>
          </a:p>
        </p:txBody>
      </p:sp>
    </p:spTree>
    <p:extLst>
      <p:ext uri="{BB962C8B-B14F-4D97-AF65-F5344CB8AC3E}">
        <p14:creationId xmlns:p14="http://schemas.microsoft.com/office/powerpoint/2010/main" val="350534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5FC6F-ED75-472C-BCE8-E084CF9C100A}" type="slidenum">
              <a:rPr lang="en-US"/>
              <a:pPr>
                <a:defRPr/>
              </a:pPr>
              <a:t>‹#›</a:t>
            </a:fld>
            <a:endParaRPr lang="en-US"/>
          </a:p>
        </p:txBody>
      </p:sp>
    </p:spTree>
    <p:extLst>
      <p:ext uri="{BB962C8B-B14F-4D97-AF65-F5344CB8AC3E}">
        <p14:creationId xmlns:p14="http://schemas.microsoft.com/office/powerpoint/2010/main" val="344166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0B2507-1D34-4659-9947-9A075F157977}" type="slidenum">
              <a:rPr lang="en-US"/>
              <a:pPr>
                <a:defRPr/>
              </a:pPr>
              <a:t>‹#›</a:t>
            </a:fld>
            <a:endParaRPr lang="en-US"/>
          </a:p>
        </p:txBody>
      </p:sp>
    </p:spTree>
    <p:extLst>
      <p:ext uri="{BB962C8B-B14F-4D97-AF65-F5344CB8AC3E}">
        <p14:creationId xmlns:p14="http://schemas.microsoft.com/office/powerpoint/2010/main" val="178774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6705600" cy="762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524000"/>
            <a:ext cx="82296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3E2BAEA-F091-444F-AF68-8AF592437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rgbClr val="FFFF99"/>
          </a:solidFill>
          <a:latin typeface="+mj-lt"/>
          <a:ea typeface="+mj-ea"/>
          <a:cs typeface="+mj-cs"/>
        </a:defRPr>
      </a:lvl1pPr>
      <a:lvl2pPr algn="ctr" rtl="0" eaLnBrk="0" fontAlgn="base" hangingPunct="0">
        <a:spcBef>
          <a:spcPct val="0"/>
        </a:spcBef>
        <a:spcAft>
          <a:spcPct val="0"/>
        </a:spcAft>
        <a:defRPr sz="4000">
          <a:solidFill>
            <a:srgbClr val="FFFF99"/>
          </a:solidFill>
          <a:latin typeface="FormalScrp421 BT" pitchFamily="66" charset="0"/>
        </a:defRPr>
      </a:lvl2pPr>
      <a:lvl3pPr algn="ctr" rtl="0" eaLnBrk="0" fontAlgn="base" hangingPunct="0">
        <a:spcBef>
          <a:spcPct val="0"/>
        </a:spcBef>
        <a:spcAft>
          <a:spcPct val="0"/>
        </a:spcAft>
        <a:defRPr sz="4000">
          <a:solidFill>
            <a:srgbClr val="FFFF99"/>
          </a:solidFill>
          <a:latin typeface="FormalScrp421 BT" pitchFamily="66" charset="0"/>
        </a:defRPr>
      </a:lvl3pPr>
      <a:lvl4pPr algn="ctr" rtl="0" eaLnBrk="0" fontAlgn="base" hangingPunct="0">
        <a:spcBef>
          <a:spcPct val="0"/>
        </a:spcBef>
        <a:spcAft>
          <a:spcPct val="0"/>
        </a:spcAft>
        <a:defRPr sz="4000">
          <a:solidFill>
            <a:srgbClr val="FFFF99"/>
          </a:solidFill>
          <a:latin typeface="FormalScrp421 BT" pitchFamily="66" charset="0"/>
        </a:defRPr>
      </a:lvl4pPr>
      <a:lvl5pPr algn="ctr" rtl="0" eaLnBrk="0" fontAlgn="base" hangingPunct="0">
        <a:spcBef>
          <a:spcPct val="0"/>
        </a:spcBef>
        <a:spcAft>
          <a:spcPct val="0"/>
        </a:spcAft>
        <a:defRPr sz="4000">
          <a:solidFill>
            <a:srgbClr val="FFFF99"/>
          </a:solidFill>
          <a:latin typeface="FormalScrp421 BT" pitchFamily="66" charset="0"/>
        </a:defRPr>
      </a:lvl5pPr>
      <a:lvl6pPr marL="457200" algn="ctr" rtl="0" fontAlgn="base">
        <a:spcBef>
          <a:spcPct val="0"/>
        </a:spcBef>
        <a:spcAft>
          <a:spcPct val="0"/>
        </a:spcAft>
        <a:defRPr sz="4000">
          <a:solidFill>
            <a:srgbClr val="FFFF99"/>
          </a:solidFill>
          <a:latin typeface="FormalScrp421 BT" pitchFamily="66" charset="0"/>
        </a:defRPr>
      </a:lvl6pPr>
      <a:lvl7pPr marL="914400" algn="ctr" rtl="0" fontAlgn="base">
        <a:spcBef>
          <a:spcPct val="0"/>
        </a:spcBef>
        <a:spcAft>
          <a:spcPct val="0"/>
        </a:spcAft>
        <a:defRPr sz="4000">
          <a:solidFill>
            <a:srgbClr val="FFFF99"/>
          </a:solidFill>
          <a:latin typeface="FormalScrp421 BT" pitchFamily="66" charset="0"/>
        </a:defRPr>
      </a:lvl7pPr>
      <a:lvl8pPr marL="1371600" algn="ctr" rtl="0" fontAlgn="base">
        <a:spcBef>
          <a:spcPct val="0"/>
        </a:spcBef>
        <a:spcAft>
          <a:spcPct val="0"/>
        </a:spcAft>
        <a:defRPr sz="4000">
          <a:solidFill>
            <a:srgbClr val="FFFF99"/>
          </a:solidFill>
          <a:latin typeface="FormalScrp421 BT" pitchFamily="66" charset="0"/>
        </a:defRPr>
      </a:lvl8pPr>
      <a:lvl9pPr marL="1828800" algn="ctr" rtl="0" fontAlgn="base">
        <a:spcBef>
          <a:spcPct val="0"/>
        </a:spcBef>
        <a:spcAft>
          <a:spcPct val="0"/>
        </a:spcAft>
        <a:defRPr sz="4000">
          <a:solidFill>
            <a:srgbClr val="FFFF99"/>
          </a:solidFill>
          <a:latin typeface="FormalScrp421 BT" pitchFamily="66" charset="0"/>
        </a:defRPr>
      </a:lvl9pPr>
    </p:titleStyle>
    <p:bodyStyle>
      <a:lvl1pPr marL="342900" indent="-3429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ea typeface="+mn-ea"/>
          <a:cs typeface="+mn-cs"/>
        </a:defRPr>
      </a:lvl1pPr>
      <a:lvl2pPr marL="742950" indent="-28575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2pPr>
      <a:lvl3pPr marL="11430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3pPr>
      <a:lvl4pPr marL="16002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4pPr>
      <a:lvl5pPr marL="20574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5pPr>
      <a:lvl6pPr marL="2514600" indent="-228600" algn="ctr" rtl="0" fontAlgn="base">
        <a:spcBef>
          <a:spcPct val="20000"/>
        </a:spcBef>
        <a:spcAft>
          <a:spcPct val="0"/>
        </a:spcAft>
        <a:defRPr sz="4000">
          <a:solidFill>
            <a:schemeClr val="tx1"/>
          </a:solidFill>
          <a:latin typeface="+mn-lt"/>
        </a:defRPr>
      </a:lvl6pPr>
      <a:lvl7pPr marL="2971800" indent="-228600" algn="ctr" rtl="0" fontAlgn="base">
        <a:spcBef>
          <a:spcPct val="20000"/>
        </a:spcBef>
        <a:spcAft>
          <a:spcPct val="0"/>
        </a:spcAft>
        <a:defRPr sz="4000">
          <a:solidFill>
            <a:schemeClr val="tx1"/>
          </a:solidFill>
          <a:latin typeface="+mn-lt"/>
        </a:defRPr>
      </a:lvl7pPr>
      <a:lvl8pPr marL="3429000" indent="-228600" algn="ctr" rtl="0" fontAlgn="base">
        <a:spcBef>
          <a:spcPct val="20000"/>
        </a:spcBef>
        <a:spcAft>
          <a:spcPct val="0"/>
        </a:spcAft>
        <a:defRPr sz="4000">
          <a:solidFill>
            <a:schemeClr val="tx1"/>
          </a:solidFill>
          <a:latin typeface="+mn-lt"/>
        </a:defRPr>
      </a:lvl8pPr>
      <a:lvl9pPr marL="3886200" indent="-228600" algn="ctr" rtl="0" fontAlgn="base">
        <a:spcBef>
          <a:spcPct val="20000"/>
        </a:spcBef>
        <a:spcAft>
          <a:spcPct val="0"/>
        </a:spcAft>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5" descr="Dones Powerpoint Tit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Administración</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Quién en las Escrituras ilustra </a:t>
            </a:r>
            <a:r>
              <a:rPr lang="es-ES_tradnl" dirty="0" smtClean="0">
                <a:effectLst/>
              </a:rPr>
              <a:t/>
            </a:r>
            <a:br>
              <a:rPr lang="es-ES_tradnl" dirty="0" smtClean="0">
                <a:effectLst/>
              </a:rPr>
            </a:br>
            <a:r>
              <a:rPr lang="es-ES_tradnl" dirty="0" smtClean="0">
                <a:effectLst/>
              </a:rPr>
              <a:t>mejor </a:t>
            </a:r>
            <a:r>
              <a:rPr lang="es-ES_tradnl" dirty="0">
                <a:effectLst/>
              </a:rPr>
              <a:t>el don de </a:t>
            </a:r>
            <a:r>
              <a:rPr lang="es-ES_tradnl" dirty="0" smtClean="0">
                <a:effectLst/>
              </a:rPr>
              <a:t>administración (organización)?</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Nehemías</a:t>
            </a:r>
            <a:endParaRPr lang="en-US" dirty="0">
              <a:solidFill>
                <a:srgbClr val="003399"/>
              </a:solidFill>
              <a:effectLst/>
            </a:endParaRPr>
          </a:p>
          <a:p>
            <a:pPr marL="457200" indent="-457200" algn="l">
              <a:buFont typeface="Wingdings" panose="05000000000000000000" pitchFamily="2" charset="2"/>
              <a:buChar char="Ø"/>
            </a:pPr>
            <a:r>
              <a:rPr lang="es-ES_tradnl" dirty="0">
                <a:effectLst/>
              </a:rPr>
              <a:t> </a:t>
            </a:r>
            <a:r>
              <a:rPr lang="es-ES_tradnl" dirty="0" smtClean="0">
                <a:effectLst/>
              </a:rPr>
              <a:t>¿</a:t>
            </a:r>
            <a:r>
              <a:rPr lang="es-ES_tradnl" dirty="0">
                <a:effectLst/>
              </a:rPr>
              <a:t>Cuáles pautas nos son dadas para </a:t>
            </a:r>
            <a:r>
              <a:rPr lang="es-ES_tradnl" dirty="0" smtClean="0">
                <a:effectLst/>
              </a:rPr>
              <a:t/>
            </a:r>
            <a:br>
              <a:rPr lang="es-ES_tradnl" dirty="0" smtClean="0">
                <a:effectLst/>
              </a:rPr>
            </a:br>
            <a:r>
              <a:rPr lang="es-ES_tradnl" dirty="0" smtClean="0">
                <a:effectLst/>
              </a:rPr>
              <a:t>el </a:t>
            </a:r>
            <a:r>
              <a:rPr lang="es-ES_tradnl" dirty="0">
                <a:effectLst/>
              </a:rPr>
              <a:t>don de </a:t>
            </a:r>
            <a:r>
              <a:rPr lang="es-ES_tradnl" dirty="0" smtClean="0">
                <a:effectLst/>
              </a:rPr>
              <a:t>administración en </a:t>
            </a:r>
            <a:r>
              <a:rPr lang="es-ES_tradnl" dirty="0" err="1" smtClean="0">
                <a:effectLst/>
              </a:rPr>
              <a:t>Rom</a:t>
            </a:r>
            <a:r>
              <a:rPr lang="es-ES_tradnl" dirty="0" smtClean="0">
                <a:effectLst/>
              </a:rPr>
              <a:t> 12:14?</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Bendecir </a:t>
            </a:r>
            <a:r>
              <a:rPr lang="es-ES" dirty="0">
                <a:solidFill>
                  <a:srgbClr val="003399"/>
                </a:solidFill>
                <a:effectLst/>
              </a:rPr>
              <a:t>a los perseguidores</a:t>
            </a:r>
          </a:p>
          <a:p>
            <a:pPr marL="857250" lvl="1" indent="-457200" algn="l">
              <a:buFont typeface="Wingdings" panose="05000000000000000000" pitchFamily="2" charset="2"/>
              <a:buChar char="Ø"/>
            </a:pPr>
            <a:r>
              <a:rPr lang="es-ES" dirty="0" smtClean="0">
                <a:solidFill>
                  <a:srgbClr val="003399"/>
                </a:solidFill>
                <a:effectLst/>
              </a:rPr>
              <a:t>Bendecir </a:t>
            </a:r>
            <a:r>
              <a:rPr lang="es-ES" dirty="0">
                <a:solidFill>
                  <a:srgbClr val="003399"/>
                </a:solidFill>
                <a:effectLst/>
              </a:rPr>
              <a:t>y no maldecir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7490"/>
                                        </p:tgtEl>
                                        <p:attrNameLst>
                                          <p:attrName>style.visibility</p:attrName>
                                        </p:attrNameLst>
                                      </p:cBhvr>
                                      <p:to>
                                        <p:strVal val="visible"/>
                                      </p:to>
                                    </p:set>
                                    <p:anim calcmode="lin" valueType="num">
                                      <p:cBhvr>
                                        <p:cTn id="7" dur="1000" fill="hold"/>
                                        <p:tgtEl>
                                          <p:spTgt spid="447490"/>
                                        </p:tgtEl>
                                        <p:attrNameLst>
                                          <p:attrName>ppt_w</p:attrName>
                                        </p:attrNameLst>
                                      </p:cBhvr>
                                      <p:tavLst>
                                        <p:tav tm="0">
                                          <p:val>
                                            <p:fltVal val="0"/>
                                          </p:val>
                                        </p:tav>
                                        <p:tav tm="100000">
                                          <p:val>
                                            <p:strVal val="#ppt_w"/>
                                          </p:val>
                                        </p:tav>
                                      </p:tavLst>
                                    </p:anim>
                                    <p:anim calcmode="lin" valueType="num">
                                      <p:cBhvr>
                                        <p:cTn id="8" dur="1000" fill="hold"/>
                                        <p:tgtEl>
                                          <p:spTgt spid="447490"/>
                                        </p:tgtEl>
                                        <p:attrNameLst>
                                          <p:attrName>ppt_h</p:attrName>
                                        </p:attrNameLst>
                                      </p:cBhvr>
                                      <p:tavLst>
                                        <p:tav tm="0">
                                          <p:val>
                                            <p:fltVal val="0"/>
                                          </p:val>
                                        </p:tav>
                                        <p:tav tm="100000">
                                          <p:val>
                                            <p:strVal val="#ppt_h"/>
                                          </p:val>
                                        </p:tav>
                                      </p:tavLst>
                                    </p:anim>
                                    <p:anim calcmode="lin" valueType="num">
                                      <p:cBhvr>
                                        <p:cTn id="9" dur="1000" fill="hold"/>
                                        <p:tgtEl>
                                          <p:spTgt spid="447490"/>
                                        </p:tgtEl>
                                        <p:attrNameLst>
                                          <p:attrName>style.rotation</p:attrName>
                                        </p:attrNameLst>
                                      </p:cBhvr>
                                      <p:tavLst>
                                        <p:tav tm="0">
                                          <p:val>
                                            <p:fltVal val="90"/>
                                          </p:val>
                                        </p:tav>
                                        <p:tav tm="100000">
                                          <p:val>
                                            <p:fltVal val="0"/>
                                          </p:val>
                                        </p:tav>
                                      </p:tavLst>
                                    </p:anim>
                                    <p:animEffect transition="in" filter="fade">
                                      <p:cBhvr>
                                        <p:cTn id="10" dur="1000"/>
                                        <p:tgtEl>
                                          <p:spTgt spid="44749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47491">
                                            <p:txEl>
                                              <p:pRg st="0" end="0"/>
                                            </p:txEl>
                                          </p:spTgt>
                                        </p:tgtEl>
                                        <p:attrNameLst>
                                          <p:attrName>style.visibility</p:attrName>
                                        </p:attrNameLst>
                                      </p:cBhvr>
                                      <p:to>
                                        <p:strVal val="visible"/>
                                      </p:to>
                                    </p:set>
                                    <p:animEffect transition="in" filter="fade">
                                      <p:cBhvr>
                                        <p:cTn id="14" dur="1000"/>
                                        <p:tgtEl>
                                          <p:spTgt spid="447491">
                                            <p:txEl>
                                              <p:pRg st="0" end="0"/>
                                            </p:txEl>
                                          </p:spTgt>
                                        </p:tgtEl>
                                      </p:cBhvr>
                                    </p:animEffect>
                                    <p:anim calcmode="lin" valueType="num">
                                      <p:cBhvr>
                                        <p:cTn id="15"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447491">
                                            <p:txEl>
                                              <p:pRg st="1" end="1"/>
                                            </p:txEl>
                                          </p:spTgt>
                                        </p:tgtEl>
                                        <p:attrNameLst>
                                          <p:attrName>style.visibility</p:attrName>
                                        </p:attrNameLst>
                                      </p:cBhvr>
                                      <p:to>
                                        <p:strVal val="visible"/>
                                      </p:to>
                                    </p:set>
                                    <p:animEffect transition="in" filter="fade">
                                      <p:cBhvr>
                                        <p:cTn id="20" dur="1000"/>
                                        <p:tgtEl>
                                          <p:spTgt spid="447491">
                                            <p:txEl>
                                              <p:pRg st="1" end="1"/>
                                            </p:txEl>
                                          </p:spTgt>
                                        </p:tgtEl>
                                      </p:cBhvr>
                                    </p:animEffect>
                                    <p:anim calcmode="lin" valueType="num">
                                      <p:cBhvr>
                                        <p:cTn id="21"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47491">
                                            <p:txEl>
                                              <p:pRg st="2" end="2"/>
                                            </p:txEl>
                                          </p:spTgt>
                                        </p:tgtEl>
                                        <p:attrNameLst>
                                          <p:attrName>style.visibility</p:attrName>
                                        </p:attrNameLst>
                                      </p:cBhvr>
                                      <p:to>
                                        <p:strVal val="visible"/>
                                      </p:to>
                                    </p:set>
                                    <p:animEffect transition="in" filter="fade">
                                      <p:cBhvr>
                                        <p:cTn id="27" dur="1000"/>
                                        <p:tgtEl>
                                          <p:spTgt spid="447491">
                                            <p:txEl>
                                              <p:pRg st="2" end="2"/>
                                            </p:txEl>
                                          </p:spTgt>
                                        </p:tgtEl>
                                      </p:cBhvr>
                                    </p:animEffect>
                                    <p:anim calcmode="lin" valueType="num">
                                      <p:cBhvr>
                                        <p:cTn id="28"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47491">
                                            <p:txEl>
                                              <p:pRg st="3" end="3"/>
                                            </p:txEl>
                                          </p:spTgt>
                                        </p:tgtEl>
                                        <p:attrNameLst>
                                          <p:attrName>style.visibility</p:attrName>
                                        </p:attrNameLst>
                                      </p:cBhvr>
                                      <p:to>
                                        <p:strVal val="visible"/>
                                      </p:to>
                                    </p:set>
                                    <p:animEffect transition="in" filter="fade">
                                      <p:cBhvr>
                                        <p:cTn id="34" dur="1000"/>
                                        <p:tgtEl>
                                          <p:spTgt spid="447491">
                                            <p:txEl>
                                              <p:pRg st="3" end="3"/>
                                            </p:txEl>
                                          </p:spTgt>
                                        </p:tgtEl>
                                      </p:cBhvr>
                                    </p:animEffect>
                                    <p:anim calcmode="lin" valueType="num">
                                      <p:cBhvr>
                                        <p:cTn id="35"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47491">
                                            <p:txEl>
                                              <p:pRg st="4" end="4"/>
                                            </p:txEl>
                                          </p:spTgt>
                                        </p:tgtEl>
                                        <p:attrNameLst>
                                          <p:attrName>style.visibility</p:attrName>
                                        </p:attrNameLst>
                                      </p:cBhvr>
                                      <p:to>
                                        <p:strVal val="visible"/>
                                      </p:to>
                                    </p:set>
                                    <p:animEffect transition="in" filter="fade">
                                      <p:cBhvr>
                                        <p:cTn id="41" dur="1000"/>
                                        <p:tgtEl>
                                          <p:spTgt spid="447491">
                                            <p:txEl>
                                              <p:pRg st="4" end="4"/>
                                            </p:txEl>
                                          </p:spTgt>
                                        </p:tgtEl>
                                      </p:cBhvr>
                                    </p:animEffect>
                                    <p:anim calcmode="lin" valueType="num">
                                      <p:cBhvr>
                                        <p:cTn id="42" dur="1000" fill="hold"/>
                                        <p:tgtEl>
                                          <p:spTgt spid="447491">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4474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Qué principio básico necesita </a:t>
            </a:r>
            <a:r>
              <a:rPr lang="es-ES_tradnl" dirty="0" smtClean="0">
                <a:effectLst/>
              </a:rPr>
              <a:t/>
            </a:r>
            <a:br>
              <a:rPr lang="es-ES_tradnl" dirty="0" smtClean="0">
                <a:effectLst/>
              </a:rPr>
            </a:br>
            <a:r>
              <a:rPr lang="es-ES_tradnl" dirty="0" smtClean="0">
                <a:effectLst/>
              </a:rPr>
              <a:t>tener </a:t>
            </a:r>
            <a:r>
              <a:rPr lang="es-ES_tradnl" dirty="0">
                <a:effectLst/>
              </a:rPr>
              <a:t>el </a:t>
            </a:r>
            <a:r>
              <a:rPr lang="es-ES_tradnl" dirty="0" smtClean="0">
                <a:effectLst/>
              </a:rPr>
              <a:t>administrador en su </a:t>
            </a:r>
            <a:r>
              <a:rPr lang="es-ES_tradnl" dirty="0">
                <a:effectLst/>
              </a:rPr>
              <a:t>vida?</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Sufrimiento</a:t>
            </a:r>
          </a:p>
          <a:p>
            <a:pPr marL="457200" indent="-457200" algn="l">
              <a:buFont typeface="Wingdings" panose="05000000000000000000" pitchFamily="2" charset="2"/>
              <a:buChar char="Ø"/>
            </a:pPr>
            <a:r>
              <a:rPr lang="es-ES_tradnl" dirty="0" smtClean="0">
                <a:effectLst/>
              </a:rPr>
              <a:t>¿Por </a:t>
            </a:r>
            <a:r>
              <a:rPr lang="es-ES_tradnl" dirty="0">
                <a:effectLst/>
              </a:rPr>
              <a:t>qué es cierto eso?</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Eso </a:t>
            </a:r>
            <a:r>
              <a:rPr lang="es-ES" dirty="0">
                <a:solidFill>
                  <a:srgbClr val="003399"/>
                </a:solidFill>
                <a:effectLst/>
              </a:rPr>
              <a:t>causa que el administrador sea sensible a las necesidades de otros.</a:t>
            </a:r>
            <a:endParaRPr lang="en-US" dirty="0">
              <a:solidFill>
                <a:srgbClr val="003399"/>
              </a:solidFill>
              <a:effectLst/>
            </a:endParaRPr>
          </a:p>
        </p:txBody>
      </p:sp>
    </p:spTree>
    <p:extLst>
      <p:ext uri="{BB962C8B-B14F-4D97-AF65-F5344CB8AC3E}">
        <p14:creationId xmlns:p14="http://schemas.microsoft.com/office/powerpoint/2010/main" val="410645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2" end="2"/>
                                            </p:txEl>
                                          </p:spTgt>
                                        </p:tgtEl>
                                        <p:attrNameLst>
                                          <p:attrName>style.visibility</p:attrName>
                                        </p:attrNameLst>
                                      </p:cBhvr>
                                      <p:to>
                                        <p:strVal val="visible"/>
                                      </p:to>
                                    </p:set>
                                    <p:animEffect transition="in" filter="fade">
                                      <p:cBhvr>
                                        <p:cTn id="21" dur="1000"/>
                                        <p:tgtEl>
                                          <p:spTgt spid="447491">
                                            <p:txEl>
                                              <p:pRg st="2" end="2"/>
                                            </p:txEl>
                                          </p:spTgt>
                                        </p:tgtEl>
                                      </p:cBhvr>
                                    </p:animEffect>
                                    <p:anim calcmode="lin" valueType="num">
                                      <p:cBhvr>
                                        <p:cTn id="22"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3" end="3"/>
                                            </p:txEl>
                                          </p:spTgt>
                                        </p:tgtEl>
                                        <p:attrNameLst>
                                          <p:attrName>style.visibility</p:attrName>
                                        </p:attrNameLst>
                                      </p:cBhvr>
                                      <p:to>
                                        <p:strVal val="visible"/>
                                      </p:to>
                                    </p:set>
                                    <p:animEffect transition="in" filter="fade">
                                      <p:cBhvr>
                                        <p:cTn id="28" dur="1000"/>
                                        <p:tgtEl>
                                          <p:spTgt spid="447491">
                                            <p:txEl>
                                              <p:pRg st="3" end="3"/>
                                            </p:txEl>
                                          </p:spTgt>
                                        </p:tgtEl>
                                      </p:cBhvr>
                                    </p:animEffect>
                                    <p:anim calcmode="lin" valueType="num">
                                      <p:cBhvr>
                                        <p:cTn id="29"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252814974"/>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Habilidad de visualizar los resultados finales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viene un proyecto grande, el administrador puede ver los </a:t>
                      </a:r>
                      <a:r>
                        <a:rPr lang="es-ES" sz="2400" b="0" i="0" u="none" dirty="0" smtClean="0">
                          <a:solidFill>
                            <a:srgbClr val="003399"/>
                          </a:solidFill>
                          <a:effectLst/>
                          <a:latin typeface="Franklin Gothic Demi Cond" panose="020B0706030402020204" pitchFamily="34" charset="0"/>
                          <a:ea typeface="Times New Roman"/>
                        </a:rPr>
                        <a:t>resultados finales </a:t>
                      </a:r>
                      <a:r>
                        <a:rPr lang="es-ES" sz="2400" b="0" i="0" u="none" dirty="0" smtClean="0">
                          <a:solidFill>
                            <a:schemeClr val="tx1"/>
                          </a:solidFill>
                          <a:effectLst/>
                          <a:latin typeface="Franklin Gothic Demi Cond" panose="020B0706030402020204" pitchFamily="34" charset="0"/>
                          <a:ea typeface="Times New Roman"/>
                        </a:rPr>
                        <a:t>y lo que va a ser necesario para lograrlo.  Nehemías visualizó la necesidad de reconstruir el muro (Nehemías 1:2-3).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Viendo personas sólo como recursos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él está en una posición de autoridad, tiene el derecho de dirigir las personas en lo que hacen.  Si no, tiene que ganar el derecho de ser oído.  Él tiene que explicar todo pacientemente.  Cuando da una sugerencia, tiende a reaccionar si no es seguido.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7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730926061"/>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Necesita lealtad en sus socios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Para poder visualizar el producto final, él tiene que saber quiénes y cuáles son sus recursos.  Ya que mucho recae en estos, él prefiere tener unos pocos confiables que muchos que no van a cumplir.  Nehemías pidió un juramento de la gente (Nehemías 5:1-13).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Obteniendo lealtad por mostrar favoritismo</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es muy sensible a la lealtad.  Depende en ella para lograr sus metas.  Si está en autoridad, tiende a mostrar favoritismo a los que sí son leales a la obra.  Si no está en autoridad, puede causar contiendas por expresar su frustración abiertamente.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107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001557151"/>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Habilidad de delegar </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
                      </a:r>
                      <a:br>
                        <a:rPr lang="es-ES" sz="2400" b="0" i="0" u="none" dirty="0" smtClean="0">
                          <a:solidFill>
                            <a:schemeClr val="tx1"/>
                          </a:solidFill>
                          <a:effectLst/>
                          <a:latin typeface="Franklin Gothic Demi Cond" panose="020B0706030402020204" pitchFamily="34" charset="0"/>
                          <a:ea typeface="Times New Roman"/>
                        </a:rPr>
                      </a:br>
                      <a:r>
                        <a:rPr lang="es-ES" sz="2400" b="0" i="0" u="none" dirty="0" smtClean="0">
                          <a:solidFill>
                            <a:schemeClr val="tx1"/>
                          </a:solidFill>
                          <a:effectLst/>
                          <a:latin typeface="Franklin Gothic Demi Cond" panose="020B0706030402020204" pitchFamily="34" charset="0"/>
                          <a:ea typeface="Times New Roman"/>
                        </a:rPr>
                        <a:t>Él sabe cuáles tareas puede delegar y  cuales él mismo tiene que hacer.  Él también percibe cuáles personas van a necesitar más ayuda.  Él sabe cómo mantener naturalmente la contabilidad con sus trabajadores.  Nehemías delegó el trabajo del muro, pero mantuvo la responsabilidad de los enemigos (</a:t>
                      </a:r>
                      <a:r>
                        <a:rPr lang="es-ES" sz="2400" b="0" i="0" u="none" dirty="0" err="1" smtClean="0">
                          <a:solidFill>
                            <a:schemeClr val="tx1"/>
                          </a:solidFill>
                          <a:effectLst/>
                          <a:latin typeface="Franklin Gothic Demi Cond" panose="020B0706030402020204" pitchFamily="34" charset="0"/>
                          <a:ea typeface="Times New Roman"/>
                        </a:rPr>
                        <a:t>Neh</a:t>
                      </a:r>
                      <a:r>
                        <a:rPr lang="es-ES" sz="2400" b="0" i="0" u="none" dirty="0" smtClean="0">
                          <a:solidFill>
                            <a:schemeClr val="tx1"/>
                          </a:solidFill>
                          <a:effectLst/>
                          <a:latin typeface="Franklin Gothic Demi Cond" panose="020B0706030402020204" pitchFamily="34" charset="0"/>
                          <a:ea typeface="Times New Roman"/>
                        </a:rPr>
                        <a:t>. 4:13)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Usa delegación para evitar trabajo</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no está en autoridad, es fácil para él delegar su trabajo a otros.  Tal vez se cumple su trabajo, pero pierde la enseñanza de carácter que pudo haber aprendido.  Sus autoridades pueden reaccionar contra él y acusarlo de ser </a:t>
                      </a:r>
                      <a:r>
                        <a:rPr lang="es-ES" sz="2400" b="0" i="0" u="none" dirty="0" smtClean="0">
                          <a:solidFill>
                            <a:srgbClr val="003399"/>
                          </a:solidFill>
                          <a:effectLst/>
                          <a:latin typeface="Franklin Gothic Demi Cond" panose="020B0706030402020204" pitchFamily="34" charset="0"/>
                          <a:ea typeface="Times New Roman"/>
                        </a:rPr>
                        <a:t>perezoso</a:t>
                      </a:r>
                      <a:r>
                        <a:rPr lang="es-ES" sz="2400" b="0" i="0" u="none" dirty="0" smtClean="0">
                          <a:solidFill>
                            <a:schemeClr val="tx1"/>
                          </a:solidFill>
                          <a:effectLst/>
                          <a:latin typeface="Franklin Gothic Demi Cond" panose="020B0706030402020204" pitchFamily="34" charset="0"/>
                          <a:ea typeface="Times New Roman"/>
                        </a:rPr>
                        <a:t> e irresponsable.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44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593988696"/>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Aguanta oposición a las tareas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está comprometido a una tarea, él está dispuesto a sufrir oposición a su liderazgo.  Él sabe que si él no sigue adelante, no va a cumplir la tarea.  Nehemías   respondió a los ataques desde afuera y adentro (Nehemías 4:8-18)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No responde a sugerencias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un administrador está encargado y cierra sus oídos a </a:t>
                      </a:r>
                      <a:r>
                        <a:rPr lang="es-ES" sz="2400" b="0" i="0" u="none" dirty="0" smtClean="0">
                          <a:solidFill>
                            <a:srgbClr val="003399"/>
                          </a:solidFill>
                          <a:effectLst/>
                          <a:latin typeface="Franklin Gothic Demi Cond" panose="020B0706030402020204" pitchFamily="34" charset="0"/>
                          <a:ea typeface="Times New Roman"/>
                        </a:rPr>
                        <a:t>sugerencias válidas, </a:t>
                      </a:r>
                      <a:r>
                        <a:rPr lang="es-ES" sz="2400" b="0" i="0" u="none" dirty="0" smtClean="0">
                          <a:solidFill>
                            <a:schemeClr val="tx1"/>
                          </a:solidFill>
                          <a:effectLst/>
                          <a:latin typeface="Franklin Gothic Demi Cond" panose="020B0706030402020204" pitchFamily="34" charset="0"/>
                          <a:ea typeface="Times New Roman"/>
                        </a:rPr>
                        <a:t>tensión resulta.  A veces se pone duro y hasta renuncia el trabajo.  Cuando él no es receptivo a sus autoridades, tiene que ser disciplinado.  Patrones de resentimiento y orgullo resultan.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594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966888287"/>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Hace que los trabajos se ven fácil</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toma tareas que parecen ser  imposibles y los divide en </a:t>
                      </a:r>
                      <a:r>
                        <a:rPr lang="es-ES" sz="2400" b="0" i="0" u="none" dirty="0" smtClean="0">
                          <a:solidFill>
                            <a:srgbClr val="003399"/>
                          </a:solidFill>
                          <a:effectLst/>
                          <a:latin typeface="Franklin Gothic Demi Cond" panose="020B0706030402020204" pitchFamily="34" charset="0"/>
                          <a:ea typeface="Times New Roman"/>
                        </a:rPr>
                        <a:t>metas alcanzables.</a:t>
                      </a:r>
                      <a:r>
                        <a:rPr lang="es-ES" sz="2400" b="0" i="0" u="none" dirty="0" smtClean="0">
                          <a:solidFill>
                            <a:schemeClr val="tx1"/>
                          </a:solidFill>
                          <a:effectLst/>
                          <a:latin typeface="Franklin Gothic Demi Cond" panose="020B0706030402020204" pitchFamily="34" charset="0"/>
                          <a:ea typeface="Times New Roman"/>
                        </a:rPr>
                        <a:t>  Nehemías dividió la tarea del muro en secciones por familia que sí podían terminar (Nehemías 3:1-32).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Pone proyectos antes que personas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reacciona a personas que no tienen el mismo don, normalmente se enfoca en su desorganización y falta de eficiencia.  Por reaccionar así, no ve sus necesidades verdaderas y daña relaciones importantes.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55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978696067"/>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Muy atento a detalles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nota de los detalles pequeños que otros no ven pero que son importantes para lograr la meta.  Pero a la vez, se aleja de detalles que lo distraen de ver la meta final.  Nehemías no se metió en la reconstrucción en sí, pero eliminó los obstáculos económicos que pudo haber distraído a otros (Nehemías 5:1-13).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No viendo faltas serias de los trabajadores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tiene una posición de autoridad en la iglesia local, él asignará tareas a personas, basado en su habilidad de cumplir el trabajo.  Si hay defectos en el carácter de cierta persona, él le dejará seguir sin confrontar la situación.  Si lo hace, estará comunicando que está aprobando y aceptando ese problema.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423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374254343"/>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Completa tareas rápidamente</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La eficiencia del administrador comienza desde antes por averiguar y asegurar recursos necesarios.  Nehemías consiguió la madera del rey antes de comenzar.  Él también sabe cómo poner los trabajadores para lograr la máxima productividad de ellos.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Falta de explicar o alabar </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Muchas veces el administrador dará instrucciones sin </a:t>
                      </a:r>
                      <a:r>
                        <a:rPr lang="es-ES" sz="2400" b="0" i="0" u="none" dirty="0" smtClean="0">
                          <a:solidFill>
                            <a:srgbClr val="003399"/>
                          </a:solidFill>
                          <a:effectLst/>
                          <a:latin typeface="Franklin Gothic Demi Cond" panose="020B0706030402020204" pitchFamily="34" charset="0"/>
                          <a:ea typeface="Times New Roman"/>
                        </a:rPr>
                        <a:t>explicaciones.  </a:t>
                      </a:r>
                      <a:r>
                        <a:rPr lang="es-ES" sz="2400" b="0" i="0" u="none" dirty="0" smtClean="0">
                          <a:solidFill>
                            <a:schemeClr val="tx1"/>
                          </a:solidFill>
                          <a:effectLst/>
                          <a:latin typeface="Franklin Gothic Demi Cond" panose="020B0706030402020204" pitchFamily="34" charset="0"/>
                          <a:ea typeface="Times New Roman"/>
                        </a:rPr>
                        <a:t>Eso causa que los trabajadores se sienten usados como un peón de ajedrez.  Este sentimiento es aumentado si no reciben el aprecio y alabanza por el trabajo que han hecho.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660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68220849"/>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Habilidad de ser decisivo</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Porque la meta es bien visualizada, él puede evaluar peticiones y situaciones y tomar decisiones firmes.  Varias veces Nehemías fue invitado a una reunión con sus enemigos.  Su respuesta de “no” siempre era inmediata y decisiva.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Fuerza decisiones en otros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tiene una habilidad de </a:t>
                      </a:r>
                      <a:r>
                        <a:rPr lang="es-ES" sz="2400" b="0" i="0" u="none" dirty="0" smtClean="0">
                          <a:solidFill>
                            <a:srgbClr val="003399"/>
                          </a:solidFill>
                          <a:effectLst/>
                          <a:latin typeface="Franklin Gothic Demi Cond" panose="020B0706030402020204" pitchFamily="34" charset="0"/>
                          <a:ea typeface="Times New Roman"/>
                        </a:rPr>
                        <a:t>persuadir a otros</a:t>
                      </a:r>
                      <a:r>
                        <a:rPr lang="es-ES" sz="2400" b="0" i="0" u="none" dirty="0" smtClean="0">
                          <a:solidFill>
                            <a:schemeClr val="tx1"/>
                          </a:solidFill>
                          <a:effectLst/>
                          <a:latin typeface="Franklin Gothic Demi Cond" panose="020B0706030402020204" pitchFamily="34" charset="0"/>
                          <a:ea typeface="Times New Roman"/>
                        </a:rPr>
                        <a:t> y obligarles a ayudarle en lograr sus ambiciones personales.  También puede abusar de los trabajadores por imponer horarios largos para lograr esas metas.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863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944678274"/>
              </p:ext>
            </p:extLst>
          </p:nvPr>
        </p:nvGraphicFramePr>
        <p:xfrm>
          <a:off x="152400" y="911770"/>
          <a:ext cx="8839200" cy="5108030"/>
        </p:xfrm>
        <a:graphic>
          <a:graphicData uri="http://schemas.openxmlformats.org/drawingml/2006/table">
            <a:tbl>
              <a:tblPr firstRow="1" firstCol="1" bandRow="1" bandCol="1"/>
              <a:tblGrid>
                <a:gridCol w="4419600"/>
                <a:gridCol w="4419600"/>
              </a:tblGrid>
              <a:tr h="509784">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smtClean="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598246">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El final incluye la limpieza</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En su mente, el trabajo no está terminado hasta que todo está en su lugar. Él animará a los trabajadores por aprobación, alabanza, y reto.  Su gozo al final es de ver todo las piezas uniéndose. A él no le importa si otros aprecian el trabajo, si él ha logrado la meta que tuvo al principio.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Pierde interés en trabajos no cumplidos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gozo del administrador es de ver  un trabajo terminado.  Antes de seguir al próximo trabajo, tiene que hacer provisión para mantener el trabajo que ha cumplido.  Si no, nunca estará contento con lo que tiene o lo que ha logrado.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7143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33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a:effectLst/>
              </a:rPr>
              <a:t>El que tiene el don de </a:t>
            </a:r>
            <a:r>
              <a:rPr lang="es-ES_tradnl" dirty="0" smtClean="0">
                <a:effectLst/>
              </a:rPr>
              <a:t>administración</a:t>
            </a:r>
            <a:br>
              <a:rPr lang="es-ES_tradnl" dirty="0" smtClean="0">
                <a:effectLst/>
              </a:rPr>
            </a:br>
            <a:r>
              <a:rPr lang="es-ES_tradnl" dirty="0" smtClean="0">
                <a:effectLst/>
              </a:rPr>
              <a:t>puede </a:t>
            </a:r>
            <a:r>
              <a:rPr lang="es-ES_tradnl" dirty="0">
                <a:effectLst/>
              </a:rPr>
              <a:t>ser usado grandemente por el Señor. </a:t>
            </a:r>
            <a:endParaRPr lang="en-US" dirty="0">
              <a:effectLst/>
            </a:endParaRPr>
          </a:p>
          <a:p>
            <a:pPr marL="457200" indent="-457200" algn="l">
              <a:buFont typeface="Wingdings" panose="05000000000000000000" pitchFamily="2" charset="2"/>
              <a:buChar char="Ø"/>
            </a:pPr>
            <a:r>
              <a:rPr lang="es-ES" dirty="0">
                <a:effectLst/>
              </a:rPr>
              <a:t>Sin embargo, el administrador tiene que tener mucho cuidado de no abusar del don que Dios le ha dado.  Tiene que estar sensible a </a:t>
            </a:r>
            <a:r>
              <a:rPr lang="es-ES" dirty="0">
                <a:solidFill>
                  <a:srgbClr val="003399"/>
                </a:solidFill>
                <a:effectLst/>
              </a:rPr>
              <a:t>las necesidades de otros </a:t>
            </a:r>
            <a:r>
              <a:rPr lang="es-ES" dirty="0">
                <a:effectLst/>
              </a:rPr>
              <a:t>y </a:t>
            </a:r>
            <a:r>
              <a:rPr lang="es-ES" dirty="0" smtClean="0">
                <a:effectLst/>
              </a:rPr>
              <a:t/>
            </a:r>
            <a:br>
              <a:rPr lang="es-ES" dirty="0" smtClean="0">
                <a:effectLst/>
              </a:rPr>
            </a:br>
            <a:r>
              <a:rPr lang="es-ES" dirty="0" smtClean="0">
                <a:effectLst/>
              </a:rPr>
              <a:t>no </a:t>
            </a:r>
            <a:r>
              <a:rPr lang="es-ES" dirty="0">
                <a:effectLst/>
              </a:rPr>
              <a:t>enfocarse en </a:t>
            </a:r>
            <a:r>
              <a:rPr lang="es-ES" dirty="0">
                <a:solidFill>
                  <a:srgbClr val="003399"/>
                </a:solidFill>
                <a:effectLst/>
              </a:rPr>
              <a:t>sus propios deseos.   </a:t>
            </a:r>
            <a:endParaRPr lang="en-US" dirty="0">
              <a:solidFill>
                <a:srgbClr val="003399"/>
              </a:solidFill>
              <a:effectLst/>
            </a:endParaRPr>
          </a:p>
        </p:txBody>
      </p:sp>
    </p:spTree>
    <p:extLst>
      <p:ext uri="{BB962C8B-B14F-4D97-AF65-F5344CB8AC3E}">
        <p14:creationId xmlns:p14="http://schemas.microsoft.com/office/powerpoint/2010/main" val="333165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Administración</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 dirty="0" smtClean="0">
                <a:effectLst/>
              </a:rPr>
              <a:t>Tiene </a:t>
            </a:r>
            <a:r>
              <a:rPr lang="es-ES" dirty="0">
                <a:effectLst/>
              </a:rPr>
              <a:t>que recordar que junto con </a:t>
            </a:r>
            <a:r>
              <a:rPr lang="es-ES" dirty="0" smtClean="0">
                <a:effectLst/>
              </a:rPr>
              <a:t/>
            </a:r>
            <a:br>
              <a:rPr lang="es-ES" dirty="0" smtClean="0">
                <a:effectLst/>
              </a:rPr>
            </a:br>
            <a:r>
              <a:rPr lang="es-ES" dirty="0" smtClean="0">
                <a:effectLst/>
              </a:rPr>
              <a:t>la </a:t>
            </a:r>
            <a:r>
              <a:rPr lang="es-ES" dirty="0">
                <a:solidFill>
                  <a:srgbClr val="003399"/>
                </a:solidFill>
                <a:effectLst/>
              </a:rPr>
              <a:t>delegación</a:t>
            </a:r>
            <a:r>
              <a:rPr lang="es-ES" dirty="0">
                <a:effectLst/>
              </a:rPr>
              <a:t> debe dar </a:t>
            </a:r>
            <a:r>
              <a:rPr lang="es-ES" dirty="0">
                <a:solidFill>
                  <a:srgbClr val="003399"/>
                </a:solidFill>
                <a:effectLst/>
              </a:rPr>
              <a:t>explicación</a:t>
            </a:r>
            <a:r>
              <a:rPr lang="es-ES" dirty="0">
                <a:effectLst/>
              </a:rPr>
              <a:t> y </a:t>
            </a:r>
            <a:r>
              <a:rPr lang="es-ES" dirty="0">
                <a:solidFill>
                  <a:srgbClr val="003399"/>
                </a:solidFill>
                <a:effectLst/>
              </a:rPr>
              <a:t>alabanza</a:t>
            </a:r>
            <a:r>
              <a:rPr lang="es-ES" dirty="0">
                <a:effectLst/>
              </a:rPr>
              <a:t> cuando sean merecidas.  Debe estar siempre dispuesto a bendecir a otros aun cuando hay adversidad</a:t>
            </a:r>
            <a:r>
              <a:rPr lang="es-ES" dirty="0" smtClean="0">
                <a:effectLst/>
              </a:rPr>
              <a:t>.</a:t>
            </a:r>
          </a:p>
          <a:p>
            <a:pPr marL="457200" indent="-457200" algn="l">
              <a:buFont typeface="Wingdings" panose="05000000000000000000" pitchFamily="2" charset="2"/>
              <a:buChar char="Ø"/>
            </a:pPr>
            <a:r>
              <a:rPr lang="es-ES" dirty="0">
                <a:effectLst/>
              </a:rPr>
              <a:t>La clave del uso del don de </a:t>
            </a:r>
            <a:r>
              <a:rPr lang="es-ES" dirty="0" smtClean="0">
                <a:effectLst/>
              </a:rPr>
              <a:t>administración (y </a:t>
            </a:r>
            <a:r>
              <a:rPr lang="es-ES" dirty="0">
                <a:effectLst/>
              </a:rPr>
              <a:t>de cualquier otro don) </a:t>
            </a:r>
            <a:r>
              <a:rPr lang="es-ES" dirty="0" smtClean="0">
                <a:effectLst/>
              </a:rPr>
              <a:t>es </a:t>
            </a:r>
            <a:r>
              <a:rPr lang="es-ES" dirty="0">
                <a:effectLst/>
              </a:rPr>
              <a:t>de ser controlado por y sumiso al Espíritu Santo </a:t>
            </a:r>
            <a:r>
              <a:rPr lang="es-ES" dirty="0" smtClean="0">
                <a:effectLst/>
              </a:rPr>
              <a:t/>
            </a:r>
            <a:br>
              <a:rPr lang="es-ES" dirty="0" smtClean="0">
                <a:effectLst/>
              </a:rPr>
            </a:br>
            <a:r>
              <a:rPr lang="es-ES" dirty="0" smtClean="0">
                <a:effectLst/>
              </a:rPr>
              <a:t>               en </a:t>
            </a:r>
            <a:r>
              <a:rPr lang="es-ES" dirty="0">
                <a:effectLst/>
              </a:rPr>
              <a:t>cada momento de </a:t>
            </a:r>
            <a:r>
              <a:rPr lang="es-ES" dirty="0" smtClean="0">
                <a:effectLst/>
              </a:rPr>
              <a:t>cada </a:t>
            </a:r>
            <a:r>
              <a:rPr lang="es-ES" dirty="0">
                <a:effectLst/>
              </a:rPr>
              <a:t>día</a:t>
            </a:r>
            <a:r>
              <a:rPr lang="es-ES" dirty="0" smtClean="0">
                <a:effectLst/>
              </a:rPr>
              <a:t>. </a:t>
            </a:r>
            <a:endParaRPr lang="en-US" dirty="0">
              <a:effectLst/>
            </a:endParaRPr>
          </a:p>
        </p:txBody>
      </p:sp>
    </p:spTree>
    <p:extLst>
      <p:ext uri="{BB962C8B-B14F-4D97-AF65-F5344CB8AC3E}">
        <p14:creationId xmlns:p14="http://schemas.microsoft.com/office/powerpoint/2010/main" val="251567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ormalScrp421 BT"/>
        <a:ea typeface=""/>
        <a:cs typeface=""/>
      </a:majorFont>
      <a:minorFont>
        <a:latin typeface="Franklin Gothic Dem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3988</TotalTime>
  <Words>766</Words>
  <Application>Microsoft Office PowerPoint</Application>
  <PresentationFormat>On-screen Show (4:3)</PresentationFormat>
  <Paragraphs>132</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PowerPoint Presentation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lpstr>El Don de Administración</vt:lpstr>
    </vt:vector>
  </TitlesOfParts>
  <Company>Faith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Lott</dc:creator>
  <cp:lastModifiedBy>David Lott</cp:lastModifiedBy>
  <cp:revision>130</cp:revision>
  <dcterms:created xsi:type="dcterms:W3CDTF">2008-02-23T23:34:35Z</dcterms:created>
  <dcterms:modified xsi:type="dcterms:W3CDTF">2014-10-20T22:40:24Z</dcterms:modified>
</cp:coreProperties>
</file>