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3" r:id="rId3"/>
    <p:sldId id="274" r:id="rId4"/>
    <p:sldId id="277" r:id="rId5"/>
    <p:sldId id="290" r:id="rId6"/>
    <p:sldId id="291" r:id="rId7"/>
    <p:sldId id="292" r:id="rId8"/>
    <p:sldId id="293" r:id="rId9"/>
    <p:sldId id="294" r:id="rId10"/>
    <p:sldId id="295" r:id="rId11"/>
    <p:sldId id="296" r:id="rId12"/>
    <p:sldId id="297" r:id="rId13"/>
    <p:sldId id="288" r:id="rId14"/>
    <p:sldId id="289" r:id="rId15"/>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1F8F9"/>
    <a:srgbClr val="EDF6F7"/>
    <a:srgbClr val="008000"/>
    <a:srgbClr val="000000"/>
    <a:srgbClr val="E4F3F4"/>
    <a:srgbClr val="FFFFFF"/>
    <a:srgbClr val="00CC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4" autoAdjust="0"/>
    <p:restoredTop sz="94660"/>
  </p:normalViewPr>
  <p:slideViewPr>
    <p:cSldViewPr showGuides="1">
      <p:cViewPr>
        <p:scale>
          <a:sx n="80" d="100"/>
          <a:sy n="80" d="100"/>
        </p:scale>
        <p:origin x="-1164" y="-150"/>
      </p:cViewPr>
      <p:guideLst>
        <p:guide orient="horz" pos="9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smtClean="0"/>
            </a:lvl1pPr>
          </a:lstStyle>
          <a:p>
            <a:pPr>
              <a:defRPr/>
            </a:pPr>
            <a:r>
              <a:rPr lang="en-US"/>
              <a:t>Las Etapas de Descubrimiento</a:t>
            </a:r>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smtClean="0"/>
            </a:lvl1pPr>
          </a:lstStyle>
          <a:p>
            <a:pPr>
              <a:defRPr/>
            </a:pPr>
            <a:r>
              <a:rPr lang="en-US"/>
              <a:t>Domingo, 25 de marzo del 2012</a:t>
            </a:r>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smtClean="0"/>
            </a:lvl1pPr>
          </a:lstStyle>
          <a:p>
            <a:pPr>
              <a:defRPr/>
            </a:pPr>
            <a:r>
              <a:rPr lang="es-ES"/>
              <a:t>Los Dones del Espíritu Santo</a:t>
            </a: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smtClean="0"/>
            </a:lvl1pPr>
          </a:lstStyle>
          <a:p>
            <a:pPr>
              <a:defRPr/>
            </a:pPr>
            <a:fld id="{AE730781-ADC5-4784-8307-148759891379}" type="slidenum">
              <a:rPr lang="en-US"/>
              <a:pPr>
                <a:defRPr/>
              </a:pPr>
              <a:t>‹#›</a:t>
            </a:fld>
            <a:endParaRPr lang="en-US"/>
          </a:p>
        </p:txBody>
      </p:sp>
    </p:spTree>
    <p:extLst>
      <p:ext uri="{BB962C8B-B14F-4D97-AF65-F5344CB8AC3E}">
        <p14:creationId xmlns:p14="http://schemas.microsoft.com/office/powerpoint/2010/main" val="338727102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r>
              <a:rPr lang="en-US"/>
              <a:t>Las Etapas de Descubrimiento</a:t>
            </a:r>
          </a:p>
        </p:txBody>
      </p:sp>
      <p:sp>
        <p:nvSpPr>
          <p:cNvPr id="5123" name="Rectangle 3"/>
          <p:cNvSpPr>
            <a:spLocks noGrp="1" noChangeArrowheads="1"/>
          </p:cNvSpPr>
          <p:nvPr>
            <p:ph type="dt"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r>
              <a:rPr lang="en-US"/>
              <a:t>Domingo, 25 de marzo del 2012</a:t>
            </a:r>
          </a:p>
        </p:txBody>
      </p:sp>
      <p:sp>
        <p:nvSpPr>
          <p:cNvPr id="286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416425"/>
            <a:ext cx="54864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r>
              <a:rPr lang="es-ES"/>
              <a:t>Los Dones del Espíritu Santo</a:t>
            </a:r>
            <a:endParaRPr lang="en-US"/>
          </a:p>
        </p:txBody>
      </p:sp>
      <p:sp>
        <p:nvSpPr>
          <p:cNvPr id="5127" name="Rectangle 7"/>
          <p:cNvSpPr>
            <a:spLocks noGrp="1" noChangeArrowheads="1"/>
          </p:cNvSpPr>
          <p:nvPr>
            <p:ph type="sldNum" sz="quarter" idx="5"/>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5547AB7-D83E-42A7-81C5-1F245F5B28CD}" type="slidenum">
              <a:rPr lang="en-US"/>
              <a:pPr>
                <a:defRPr/>
              </a:pPr>
              <a:t>‹#›</a:t>
            </a:fld>
            <a:endParaRPr lang="en-US"/>
          </a:p>
        </p:txBody>
      </p:sp>
    </p:spTree>
    <p:extLst>
      <p:ext uri="{BB962C8B-B14F-4D97-AF65-F5344CB8AC3E}">
        <p14:creationId xmlns:p14="http://schemas.microsoft.com/office/powerpoint/2010/main" val="3590965514"/>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5</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6</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7</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8</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10</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0C568B-8505-46A7-9F37-BB0051C9475B}" type="slidenum">
              <a:rPr lang="en-US" smtClean="0"/>
              <a:pPr eaLnBrk="1" hangingPunct="1"/>
              <a:t>14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smtClean="0"/>
          </a:p>
        </p:txBody>
      </p:sp>
      <p:sp>
        <p:nvSpPr>
          <p:cNvPr id="29701" name="Date Placeholder 1"/>
          <p:cNvSpPr>
            <a:spLocks noGrp="1"/>
          </p:cNvSpPr>
          <p:nvPr>
            <p:ph type="dt" sz="quarter" idx="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Domingo, 25 de marzo del 2012</a:t>
            </a:r>
          </a:p>
        </p:txBody>
      </p:sp>
      <p:sp>
        <p:nvSpPr>
          <p:cNvPr id="29702" name="Footer Placeholder 2"/>
          <p:cNvSpPr>
            <a:spLocks noGrp="1"/>
          </p:cNvSpPr>
          <p:nvPr>
            <p:ph type="ftr" sz="quarter" idx="4"/>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a:t>Los Dones del Espíritu Santo</a:t>
            </a:r>
            <a:endParaRPr lang="en-US"/>
          </a:p>
        </p:txBody>
      </p:sp>
      <p:sp>
        <p:nvSpPr>
          <p:cNvPr id="29703" name="Header Placeholder 3"/>
          <p:cNvSpPr>
            <a:spLocks noGrp="1"/>
          </p:cNvSpPr>
          <p:nvPr>
            <p:ph type="hdr" sz="quarter"/>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Las Etapas de Descubrimiento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5391C2-A084-4067-890D-D58E7DEB08E2}" type="slidenum">
              <a:rPr lang="en-US"/>
              <a:pPr>
                <a:defRPr/>
              </a:pPr>
              <a:t>‹#›</a:t>
            </a:fld>
            <a:endParaRPr lang="en-US"/>
          </a:p>
        </p:txBody>
      </p:sp>
    </p:spTree>
    <p:extLst>
      <p:ext uri="{BB962C8B-B14F-4D97-AF65-F5344CB8AC3E}">
        <p14:creationId xmlns:p14="http://schemas.microsoft.com/office/powerpoint/2010/main" val="11008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effectLst/>
        </p:spPr>
        <p:txBody>
          <a:bodyPr/>
          <a:lstStyle>
            <a:lvl1pPr>
              <a:defRPr sz="3200">
                <a:effectLst>
                  <a:outerShdw dist="38100" dir="2700000" algn="tl">
                    <a:schemeClr val="bg1"/>
                  </a:outerShdw>
                </a:effectLst>
              </a:defRPr>
            </a:lvl1pPr>
            <a:lvl2pPr>
              <a:defRPr sz="3200">
                <a:effectLst>
                  <a:outerShdw dist="38100" dir="2700000" algn="tl">
                    <a:schemeClr val="bg1"/>
                  </a:outerShdw>
                </a:effectLst>
              </a:defRPr>
            </a:lvl2pPr>
            <a:lvl3pPr>
              <a:defRPr sz="3200">
                <a:effectLst>
                  <a:outerShdw dist="38100" dir="2700000" algn="tl">
                    <a:schemeClr val="bg1"/>
                  </a:outerShdw>
                </a:effectLst>
              </a:defRPr>
            </a:lvl3pPr>
            <a:lvl4pPr>
              <a:defRPr sz="3200">
                <a:effectLst>
                  <a:outerShdw dist="38100" dir="2700000" algn="tl">
                    <a:schemeClr val="bg1"/>
                  </a:outerShdw>
                </a:effectLst>
              </a:defRPr>
            </a:lvl4pPr>
            <a:lvl5pPr>
              <a:defRPr sz="3200">
                <a:effectLst>
                  <a:outerShdw dist="38100" dir="2700000" algn="tl">
                    <a:schemeClr val="bg1"/>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DCEE54-A1C7-4AD0-87A5-67F9E032D48D}" type="slidenum">
              <a:rPr lang="en-US"/>
              <a:pPr>
                <a:defRPr/>
              </a:pPr>
              <a:t>‹#›</a:t>
            </a:fld>
            <a:endParaRPr lang="en-US"/>
          </a:p>
        </p:txBody>
      </p:sp>
    </p:spTree>
    <p:extLst>
      <p:ext uri="{BB962C8B-B14F-4D97-AF65-F5344CB8AC3E}">
        <p14:creationId xmlns:p14="http://schemas.microsoft.com/office/powerpoint/2010/main" val="39171428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C68ACC-C0EB-46D7-A24B-9EC6FD03CD58}" type="slidenum">
              <a:rPr lang="en-US"/>
              <a:pPr>
                <a:defRPr/>
              </a:pPr>
              <a:t>‹#›</a:t>
            </a:fld>
            <a:endParaRPr lang="en-US"/>
          </a:p>
        </p:txBody>
      </p:sp>
    </p:spTree>
    <p:extLst>
      <p:ext uri="{BB962C8B-B14F-4D97-AF65-F5344CB8AC3E}">
        <p14:creationId xmlns:p14="http://schemas.microsoft.com/office/powerpoint/2010/main" val="3453062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294F92-9C1F-4887-BB5F-FD8D5EDAFB5A}" type="slidenum">
              <a:rPr lang="en-US"/>
              <a:pPr>
                <a:defRPr/>
              </a:pPr>
              <a:t>‹#›</a:t>
            </a:fld>
            <a:endParaRPr lang="en-US"/>
          </a:p>
        </p:txBody>
      </p:sp>
    </p:spTree>
    <p:extLst>
      <p:ext uri="{BB962C8B-B14F-4D97-AF65-F5344CB8AC3E}">
        <p14:creationId xmlns:p14="http://schemas.microsoft.com/office/powerpoint/2010/main" val="391064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5B763F-0510-403F-9970-637B9D0A4BD1}" type="slidenum">
              <a:rPr lang="en-US"/>
              <a:pPr>
                <a:defRPr/>
              </a:pPr>
              <a:t>‹#›</a:t>
            </a:fld>
            <a:endParaRPr lang="en-US"/>
          </a:p>
        </p:txBody>
      </p:sp>
    </p:spTree>
    <p:extLst>
      <p:ext uri="{BB962C8B-B14F-4D97-AF65-F5344CB8AC3E}">
        <p14:creationId xmlns:p14="http://schemas.microsoft.com/office/powerpoint/2010/main" val="172758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C3C9543-B2EC-45C3-92FE-96279DF2E2DF}" type="slidenum">
              <a:rPr lang="en-US"/>
              <a:pPr>
                <a:defRPr/>
              </a:pPr>
              <a:t>‹#›</a:t>
            </a:fld>
            <a:endParaRPr lang="en-US"/>
          </a:p>
        </p:txBody>
      </p:sp>
    </p:spTree>
    <p:extLst>
      <p:ext uri="{BB962C8B-B14F-4D97-AF65-F5344CB8AC3E}">
        <p14:creationId xmlns:p14="http://schemas.microsoft.com/office/powerpoint/2010/main" val="2460170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EB5E904-EEC9-4398-9549-7DE9DD3E122F}" type="slidenum">
              <a:rPr lang="en-US"/>
              <a:pPr>
                <a:defRPr/>
              </a:pPr>
              <a:t>‹#›</a:t>
            </a:fld>
            <a:endParaRPr lang="en-US"/>
          </a:p>
        </p:txBody>
      </p:sp>
    </p:spTree>
    <p:extLst>
      <p:ext uri="{BB962C8B-B14F-4D97-AF65-F5344CB8AC3E}">
        <p14:creationId xmlns:p14="http://schemas.microsoft.com/office/powerpoint/2010/main" val="320195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AEA112-3B0E-41AD-BDE3-ED99FA0C02C6}" type="slidenum">
              <a:rPr lang="en-US"/>
              <a:pPr>
                <a:defRPr/>
              </a:pPr>
              <a:t>‹#›</a:t>
            </a:fld>
            <a:endParaRPr lang="en-US"/>
          </a:p>
        </p:txBody>
      </p:sp>
    </p:spTree>
    <p:extLst>
      <p:ext uri="{BB962C8B-B14F-4D97-AF65-F5344CB8AC3E}">
        <p14:creationId xmlns:p14="http://schemas.microsoft.com/office/powerpoint/2010/main" val="266968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B23942-4186-40C6-9021-50D8D9390663}" type="slidenum">
              <a:rPr lang="en-US"/>
              <a:pPr>
                <a:defRPr/>
              </a:pPr>
              <a:t>‹#›</a:t>
            </a:fld>
            <a:endParaRPr lang="en-US"/>
          </a:p>
        </p:txBody>
      </p:sp>
    </p:spTree>
    <p:extLst>
      <p:ext uri="{BB962C8B-B14F-4D97-AF65-F5344CB8AC3E}">
        <p14:creationId xmlns:p14="http://schemas.microsoft.com/office/powerpoint/2010/main" val="350534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45FC6F-ED75-472C-BCE8-E084CF9C100A}" type="slidenum">
              <a:rPr lang="en-US"/>
              <a:pPr>
                <a:defRPr/>
              </a:pPr>
              <a:t>‹#›</a:t>
            </a:fld>
            <a:endParaRPr lang="en-US"/>
          </a:p>
        </p:txBody>
      </p:sp>
    </p:spTree>
    <p:extLst>
      <p:ext uri="{BB962C8B-B14F-4D97-AF65-F5344CB8AC3E}">
        <p14:creationId xmlns:p14="http://schemas.microsoft.com/office/powerpoint/2010/main" val="344166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0B2507-1D34-4659-9947-9A075F157977}" type="slidenum">
              <a:rPr lang="en-US"/>
              <a:pPr>
                <a:defRPr/>
              </a:pPr>
              <a:t>‹#›</a:t>
            </a:fld>
            <a:endParaRPr lang="en-US"/>
          </a:p>
        </p:txBody>
      </p:sp>
    </p:spTree>
    <p:extLst>
      <p:ext uri="{BB962C8B-B14F-4D97-AF65-F5344CB8AC3E}">
        <p14:creationId xmlns:p14="http://schemas.microsoft.com/office/powerpoint/2010/main" val="178774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6705600" cy="7620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524000"/>
            <a:ext cx="8229600" cy="460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03E2BAEA-F091-444F-AF68-8AF59243744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4000">
          <a:solidFill>
            <a:srgbClr val="FFFF99"/>
          </a:solidFill>
          <a:latin typeface="+mj-lt"/>
          <a:ea typeface="+mj-ea"/>
          <a:cs typeface="+mj-cs"/>
        </a:defRPr>
      </a:lvl1pPr>
      <a:lvl2pPr algn="ctr" rtl="0" eaLnBrk="0" fontAlgn="base" hangingPunct="0">
        <a:spcBef>
          <a:spcPct val="0"/>
        </a:spcBef>
        <a:spcAft>
          <a:spcPct val="0"/>
        </a:spcAft>
        <a:defRPr sz="4000">
          <a:solidFill>
            <a:srgbClr val="FFFF99"/>
          </a:solidFill>
          <a:latin typeface="FormalScrp421 BT" pitchFamily="66" charset="0"/>
        </a:defRPr>
      </a:lvl2pPr>
      <a:lvl3pPr algn="ctr" rtl="0" eaLnBrk="0" fontAlgn="base" hangingPunct="0">
        <a:spcBef>
          <a:spcPct val="0"/>
        </a:spcBef>
        <a:spcAft>
          <a:spcPct val="0"/>
        </a:spcAft>
        <a:defRPr sz="4000">
          <a:solidFill>
            <a:srgbClr val="FFFF99"/>
          </a:solidFill>
          <a:latin typeface="FormalScrp421 BT" pitchFamily="66" charset="0"/>
        </a:defRPr>
      </a:lvl3pPr>
      <a:lvl4pPr algn="ctr" rtl="0" eaLnBrk="0" fontAlgn="base" hangingPunct="0">
        <a:spcBef>
          <a:spcPct val="0"/>
        </a:spcBef>
        <a:spcAft>
          <a:spcPct val="0"/>
        </a:spcAft>
        <a:defRPr sz="4000">
          <a:solidFill>
            <a:srgbClr val="FFFF99"/>
          </a:solidFill>
          <a:latin typeface="FormalScrp421 BT" pitchFamily="66" charset="0"/>
        </a:defRPr>
      </a:lvl4pPr>
      <a:lvl5pPr algn="ctr" rtl="0" eaLnBrk="0" fontAlgn="base" hangingPunct="0">
        <a:spcBef>
          <a:spcPct val="0"/>
        </a:spcBef>
        <a:spcAft>
          <a:spcPct val="0"/>
        </a:spcAft>
        <a:defRPr sz="4000">
          <a:solidFill>
            <a:srgbClr val="FFFF99"/>
          </a:solidFill>
          <a:latin typeface="FormalScrp421 BT" pitchFamily="66" charset="0"/>
        </a:defRPr>
      </a:lvl5pPr>
      <a:lvl6pPr marL="457200" algn="ctr" rtl="0" fontAlgn="base">
        <a:spcBef>
          <a:spcPct val="0"/>
        </a:spcBef>
        <a:spcAft>
          <a:spcPct val="0"/>
        </a:spcAft>
        <a:defRPr sz="4000">
          <a:solidFill>
            <a:srgbClr val="FFFF99"/>
          </a:solidFill>
          <a:latin typeface="FormalScrp421 BT" pitchFamily="66" charset="0"/>
        </a:defRPr>
      </a:lvl6pPr>
      <a:lvl7pPr marL="914400" algn="ctr" rtl="0" fontAlgn="base">
        <a:spcBef>
          <a:spcPct val="0"/>
        </a:spcBef>
        <a:spcAft>
          <a:spcPct val="0"/>
        </a:spcAft>
        <a:defRPr sz="4000">
          <a:solidFill>
            <a:srgbClr val="FFFF99"/>
          </a:solidFill>
          <a:latin typeface="FormalScrp421 BT" pitchFamily="66" charset="0"/>
        </a:defRPr>
      </a:lvl7pPr>
      <a:lvl8pPr marL="1371600" algn="ctr" rtl="0" fontAlgn="base">
        <a:spcBef>
          <a:spcPct val="0"/>
        </a:spcBef>
        <a:spcAft>
          <a:spcPct val="0"/>
        </a:spcAft>
        <a:defRPr sz="4000">
          <a:solidFill>
            <a:srgbClr val="FFFF99"/>
          </a:solidFill>
          <a:latin typeface="FormalScrp421 BT" pitchFamily="66" charset="0"/>
        </a:defRPr>
      </a:lvl8pPr>
      <a:lvl9pPr marL="1828800" algn="ctr" rtl="0" fontAlgn="base">
        <a:spcBef>
          <a:spcPct val="0"/>
        </a:spcBef>
        <a:spcAft>
          <a:spcPct val="0"/>
        </a:spcAft>
        <a:defRPr sz="4000">
          <a:solidFill>
            <a:srgbClr val="FFFF99"/>
          </a:solidFill>
          <a:latin typeface="FormalScrp421 BT" pitchFamily="66" charset="0"/>
        </a:defRPr>
      </a:lvl9pPr>
    </p:titleStyle>
    <p:bodyStyle>
      <a:lvl1pPr marL="342900" indent="-3429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ea typeface="+mn-ea"/>
          <a:cs typeface="+mn-cs"/>
        </a:defRPr>
      </a:lvl1pPr>
      <a:lvl2pPr marL="742950" indent="-28575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2pPr>
      <a:lvl3pPr marL="11430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3pPr>
      <a:lvl4pPr marL="16002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4pPr>
      <a:lvl5pPr marL="2057400" indent="-228600" algn="ctr" rtl="0" eaLnBrk="0" fontAlgn="base" hangingPunct="0">
        <a:spcBef>
          <a:spcPct val="20000"/>
        </a:spcBef>
        <a:spcAft>
          <a:spcPct val="0"/>
        </a:spcAft>
        <a:defRPr sz="3200">
          <a:solidFill>
            <a:srgbClr val="000000"/>
          </a:solidFill>
          <a:effectLst>
            <a:outerShdw dist="38100" dir="2700000" algn="tl">
              <a:schemeClr val="bg1"/>
            </a:outerShdw>
          </a:effectLst>
          <a:latin typeface="+mn-lt"/>
        </a:defRPr>
      </a:lvl5pPr>
      <a:lvl6pPr marL="2514600" indent="-228600" algn="ctr" rtl="0" fontAlgn="base">
        <a:spcBef>
          <a:spcPct val="20000"/>
        </a:spcBef>
        <a:spcAft>
          <a:spcPct val="0"/>
        </a:spcAft>
        <a:defRPr sz="4000">
          <a:solidFill>
            <a:schemeClr val="tx1"/>
          </a:solidFill>
          <a:latin typeface="+mn-lt"/>
        </a:defRPr>
      </a:lvl6pPr>
      <a:lvl7pPr marL="2971800" indent="-228600" algn="ctr" rtl="0" fontAlgn="base">
        <a:spcBef>
          <a:spcPct val="20000"/>
        </a:spcBef>
        <a:spcAft>
          <a:spcPct val="0"/>
        </a:spcAft>
        <a:defRPr sz="4000">
          <a:solidFill>
            <a:schemeClr val="tx1"/>
          </a:solidFill>
          <a:latin typeface="+mn-lt"/>
        </a:defRPr>
      </a:lvl7pPr>
      <a:lvl8pPr marL="3429000" indent="-228600" algn="ctr" rtl="0" fontAlgn="base">
        <a:spcBef>
          <a:spcPct val="20000"/>
        </a:spcBef>
        <a:spcAft>
          <a:spcPct val="0"/>
        </a:spcAft>
        <a:defRPr sz="4000">
          <a:solidFill>
            <a:schemeClr val="tx1"/>
          </a:solidFill>
          <a:latin typeface="+mn-lt"/>
        </a:defRPr>
      </a:lvl8pPr>
      <a:lvl9pPr marL="3886200" indent="-228600" algn="ctr" rtl="0" fontAlgn="base">
        <a:spcBef>
          <a:spcPct val="20000"/>
        </a:spcBef>
        <a:spcAft>
          <a:spcPct val="0"/>
        </a:spcAft>
        <a:defRPr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endParaRPr lang="en-US" smtClean="0"/>
          </a:p>
        </p:txBody>
      </p:sp>
      <p:sp>
        <p:nvSpPr>
          <p:cNvPr id="2051" name="Rectangle 3"/>
          <p:cNvSpPr>
            <a:spLocks noGrp="1" noChangeArrowheads="1"/>
          </p:cNvSpPr>
          <p:nvPr>
            <p:ph type="subTitle" idx="1"/>
          </p:nvPr>
        </p:nvSpPr>
        <p:spPr/>
        <p:txBody>
          <a:bodyPr/>
          <a:lstStyle/>
          <a:p>
            <a:pPr eaLnBrk="1" hangingPunct="1"/>
            <a:endParaRPr lang="en-US" smtClean="0"/>
          </a:p>
        </p:txBody>
      </p:sp>
      <p:pic>
        <p:nvPicPr>
          <p:cNvPr id="2052" name="Picture 5" descr="Dones Powerpoint Titl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de Misericordia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Quién en las Escrituras ilustra </a:t>
            </a:r>
            <a:r>
              <a:rPr lang="es-ES_tradnl" dirty="0" smtClean="0">
                <a:effectLst/>
              </a:rPr>
              <a:t/>
            </a:r>
            <a:br>
              <a:rPr lang="es-ES_tradnl" dirty="0" smtClean="0">
                <a:effectLst/>
              </a:rPr>
            </a:br>
            <a:r>
              <a:rPr lang="es-ES_tradnl" dirty="0" smtClean="0">
                <a:effectLst/>
              </a:rPr>
              <a:t>mejor </a:t>
            </a:r>
            <a:r>
              <a:rPr lang="es-ES_tradnl" dirty="0">
                <a:effectLst/>
              </a:rPr>
              <a:t>el don de </a:t>
            </a:r>
            <a:r>
              <a:rPr lang="es-ES_tradnl" dirty="0" smtClean="0">
                <a:effectLst/>
              </a:rPr>
              <a:t>misericordia?</a:t>
            </a:r>
            <a:endParaRPr lang="en-US" dirty="0">
              <a:effectLst/>
            </a:endParaRPr>
          </a:p>
          <a:p>
            <a:pPr marL="857250" lvl="1" indent="-457200" algn="l">
              <a:buFont typeface="Wingdings" panose="05000000000000000000" pitchFamily="2" charset="2"/>
              <a:buChar char="Ø"/>
            </a:pPr>
            <a:r>
              <a:rPr lang="es-ES_tradnl" dirty="0" smtClean="0">
                <a:solidFill>
                  <a:srgbClr val="003399"/>
                </a:solidFill>
                <a:effectLst/>
              </a:rPr>
              <a:t>Juan</a:t>
            </a:r>
            <a:endParaRPr lang="en-US" dirty="0">
              <a:solidFill>
                <a:srgbClr val="003399"/>
              </a:solidFill>
              <a:effectLst/>
            </a:endParaRPr>
          </a:p>
          <a:p>
            <a:pPr marL="457200" indent="-457200" algn="l">
              <a:buFont typeface="Wingdings" panose="05000000000000000000" pitchFamily="2" charset="2"/>
              <a:buChar char="Ø"/>
            </a:pPr>
            <a:r>
              <a:rPr lang="es-ES_tradnl" dirty="0">
                <a:effectLst/>
              </a:rPr>
              <a:t> </a:t>
            </a:r>
            <a:r>
              <a:rPr lang="es-ES_tradnl" dirty="0" smtClean="0">
                <a:effectLst/>
              </a:rPr>
              <a:t>¿</a:t>
            </a:r>
            <a:r>
              <a:rPr lang="es-ES_tradnl" dirty="0">
                <a:effectLst/>
              </a:rPr>
              <a:t>Cuáles pautas nos son dadas para </a:t>
            </a:r>
            <a:r>
              <a:rPr lang="es-ES_tradnl" dirty="0" smtClean="0">
                <a:effectLst/>
              </a:rPr>
              <a:t>el </a:t>
            </a:r>
            <a:br>
              <a:rPr lang="es-ES_tradnl" dirty="0" smtClean="0">
                <a:effectLst/>
              </a:rPr>
            </a:br>
            <a:r>
              <a:rPr lang="es-ES_tradnl" dirty="0" smtClean="0">
                <a:effectLst/>
              </a:rPr>
              <a:t>don </a:t>
            </a:r>
            <a:r>
              <a:rPr lang="es-ES_tradnl" dirty="0">
                <a:effectLst/>
              </a:rPr>
              <a:t>de </a:t>
            </a:r>
            <a:r>
              <a:rPr lang="es-ES_tradnl" dirty="0" smtClean="0">
                <a:effectLst/>
              </a:rPr>
              <a:t>misericordia en Romanos 12:15?</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Gozarse </a:t>
            </a:r>
            <a:r>
              <a:rPr lang="es-ES" dirty="0">
                <a:solidFill>
                  <a:srgbClr val="003399"/>
                </a:solidFill>
                <a:effectLst/>
              </a:rPr>
              <a:t>con otros</a:t>
            </a:r>
          </a:p>
          <a:p>
            <a:pPr marL="857250" lvl="1" indent="-457200" algn="l">
              <a:buFont typeface="Wingdings" panose="05000000000000000000" pitchFamily="2" charset="2"/>
              <a:buChar char="Ø"/>
            </a:pPr>
            <a:r>
              <a:rPr lang="es-ES" dirty="0" smtClean="0">
                <a:solidFill>
                  <a:srgbClr val="003399"/>
                </a:solidFill>
                <a:effectLst/>
              </a:rPr>
              <a:t>Llorar </a:t>
            </a:r>
            <a:r>
              <a:rPr lang="es-ES" dirty="0">
                <a:solidFill>
                  <a:srgbClr val="003399"/>
                </a:solidFill>
                <a:effectLst/>
              </a:rPr>
              <a:t>con otros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7490"/>
                                        </p:tgtEl>
                                        <p:attrNameLst>
                                          <p:attrName>style.visibility</p:attrName>
                                        </p:attrNameLst>
                                      </p:cBhvr>
                                      <p:to>
                                        <p:strVal val="visible"/>
                                      </p:to>
                                    </p:set>
                                    <p:anim calcmode="lin" valueType="num">
                                      <p:cBhvr>
                                        <p:cTn id="7" dur="1000" fill="hold"/>
                                        <p:tgtEl>
                                          <p:spTgt spid="447490"/>
                                        </p:tgtEl>
                                        <p:attrNameLst>
                                          <p:attrName>ppt_w</p:attrName>
                                        </p:attrNameLst>
                                      </p:cBhvr>
                                      <p:tavLst>
                                        <p:tav tm="0">
                                          <p:val>
                                            <p:fltVal val="0"/>
                                          </p:val>
                                        </p:tav>
                                        <p:tav tm="100000">
                                          <p:val>
                                            <p:strVal val="#ppt_w"/>
                                          </p:val>
                                        </p:tav>
                                      </p:tavLst>
                                    </p:anim>
                                    <p:anim calcmode="lin" valueType="num">
                                      <p:cBhvr>
                                        <p:cTn id="8" dur="1000" fill="hold"/>
                                        <p:tgtEl>
                                          <p:spTgt spid="447490"/>
                                        </p:tgtEl>
                                        <p:attrNameLst>
                                          <p:attrName>ppt_h</p:attrName>
                                        </p:attrNameLst>
                                      </p:cBhvr>
                                      <p:tavLst>
                                        <p:tav tm="0">
                                          <p:val>
                                            <p:fltVal val="0"/>
                                          </p:val>
                                        </p:tav>
                                        <p:tav tm="100000">
                                          <p:val>
                                            <p:strVal val="#ppt_h"/>
                                          </p:val>
                                        </p:tav>
                                      </p:tavLst>
                                    </p:anim>
                                    <p:anim calcmode="lin" valueType="num">
                                      <p:cBhvr>
                                        <p:cTn id="9" dur="1000" fill="hold"/>
                                        <p:tgtEl>
                                          <p:spTgt spid="447490"/>
                                        </p:tgtEl>
                                        <p:attrNameLst>
                                          <p:attrName>style.rotation</p:attrName>
                                        </p:attrNameLst>
                                      </p:cBhvr>
                                      <p:tavLst>
                                        <p:tav tm="0">
                                          <p:val>
                                            <p:fltVal val="90"/>
                                          </p:val>
                                        </p:tav>
                                        <p:tav tm="100000">
                                          <p:val>
                                            <p:fltVal val="0"/>
                                          </p:val>
                                        </p:tav>
                                      </p:tavLst>
                                    </p:anim>
                                    <p:animEffect transition="in" filter="fade">
                                      <p:cBhvr>
                                        <p:cTn id="10" dur="1000"/>
                                        <p:tgtEl>
                                          <p:spTgt spid="44749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47491">
                                            <p:txEl>
                                              <p:pRg st="0" end="0"/>
                                            </p:txEl>
                                          </p:spTgt>
                                        </p:tgtEl>
                                        <p:attrNameLst>
                                          <p:attrName>style.visibility</p:attrName>
                                        </p:attrNameLst>
                                      </p:cBhvr>
                                      <p:to>
                                        <p:strVal val="visible"/>
                                      </p:to>
                                    </p:set>
                                    <p:animEffect transition="in" filter="fade">
                                      <p:cBhvr>
                                        <p:cTn id="14" dur="1000"/>
                                        <p:tgtEl>
                                          <p:spTgt spid="447491">
                                            <p:txEl>
                                              <p:pRg st="0" end="0"/>
                                            </p:txEl>
                                          </p:spTgt>
                                        </p:tgtEl>
                                      </p:cBhvr>
                                    </p:animEffect>
                                    <p:anim calcmode="lin" valueType="num">
                                      <p:cBhvr>
                                        <p:cTn id="15"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447491">
                                            <p:txEl>
                                              <p:pRg st="1" end="1"/>
                                            </p:txEl>
                                          </p:spTgt>
                                        </p:tgtEl>
                                        <p:attrNameLst>
                                          <p:attrName>style.visibility</p:attrName>
                                        </p:attrNameLst>
                                      </p:cBhvr>
                                      <p:to>
                                        <p:strVal val="visible"/>
                                      </p:to>
                                    </p:set>
                                    <p:animEffect transition="in" filter="fade">
                                      <p:cBhvr>
                                        <p:cTn id="20" dur="1000"/>
                                        <p:tgtEl>
                                          <p:spTgt spid="447491">
                                            <p:txEl>
                                              <p:pRg st="1" end="1"/>
                                            </p:txEl>
                                          </p:spTgt>
                                        </p:tgtEl>
                                      </p:cBhvr>
                                    </p:animEffect>
                                    <p:anim calcmode="lin" valueType="num">
                                      <p:cBhvr>
                                        <p:cTn id="21"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47491">
                                            <p:txEl>
                                              <p:pRg st="2" end="2"/>
                                            </p:txEl>
                                          </p:spTgt>
                                        </p:tgtEl>
                                        <p:attrNameLst>
                                          <p:attrName>style.visibility</p:attrName>
                                        </p:attrNameLst>
                                      </p:cBhvr>
                                      <p:to>
                                        <p:strVal val="visible"/>
                                      </p:to>
                                    </p:set>
                                    <p:animEffect transition="in" filter="fade">
                                      <p:cBhvr>
                                        <p:cTn id="27" dur="1000"/>
                                        <p:tgtEl>
                                          <p:spTgt spid="447491">
                                            <p:txEl>
                                              <p:pRg st="2" end="2"/>
                                            </p:txEl>
                                          </p:spTgt>
                                        </p:tgtEl>
                                      </p:cBhvr>
                                    </p:animEffect>
                                    <p:anim calcmode="lin" valueType="num">
                                      <p:cBhvr>
                                        <p:cTn id="28"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47491">
                                            <p:txEl>
                                              <p:pRg st="3" end="3"/>
                                            </p:txEl>
                                          </p:spTgt>
                                        </p:tgtEl>
                                        <p:attrNameLst>
                                          <p:attrName>style.visibility</p:attrName>
                                        </p:attrNameLst>
                                      </p:cBhvr>
                                      <p:to>
                                        <p:strVal val="visible"/>
                                      </p:to>
                                    </p:set>
                                    <p:animEffect transition="in" filter="fade">
                                      <p:cBhvr>
                                        <p:cTn id="34" dur="1000"/>
                                        <p:tgtEl>
                                          <p:spTgt spid="447491">
                                            <p:txEl>
                                              <p:pRg st="3" end="3"/>
                                            </p:txEl>
                                          </p:spTgt>
                                        </p:tgtEl>
                                      </p:cBhvr>
                                    </p:animEffect>
                                    <p:anim calcmode="lin" valueType="num">
                                      <p:cBhvr>
                                        <p:cTn id="35"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447491">
                                            <p:txEl>
                                              <p:pRg st="4" end="4"/>
                                            </p:txEl>
                                          </p:spTgt>
                                        </p:tgtEl>
                                        <p:attrNameLst>
                                          <p:attrName>style.visibility</p:attrName>
                                        </p:attrNameLst>
                                      </p:cBhvr>
                                      <p:to>
                                        <p:strVal val="visible"/>
                                      </p:to>
                                    </p:set>
                                    <p:animEffect transition="in" filter="fade">
                                      <p:cBhvr>
                                        <p:cTn id="41" dur="1000"/>
                                        <p:tgtEl>
                                          <p:spTgt spid="447491">
                                            <p:txEl>
                                              <p:pRg st="4" end="4"/>
                                            </p:txEl>
                                          </p:spTgt>
                                        </p:tgtEl>
                                      </p:cBhvr>
                                    </p:animEffect>
                                    <p:anim calcmode="lin" valueType="num">
                                      <p:cBhvr>
                                        <p:cTn id="42" dur="1000" fill="hold"/>
                                        <p:tgtEl>
                                          <p:spTgt spid="447491">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4474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buFont typeface="Wingdings" panose="05000000000000000000" pitchFamily="2" charset="2"/>
              <a:buChar char="Ø"/>
            </a:pPr>
            <a:r>
              <a:rPr lang="es-ES_tradnl" dirty="0" smtClean="0">
                <a:effectLst/>
              </a:rPr>
              <a:t>¿</a:t>
            </a:r>
            <a:r>
              <a:rPr lang="es-ES_tradnl" dirty="0">
                <a:effectLst/>
              </a:rPr>
              <a:t>Qué principio básico necesita </a:t>
            </a:r>
            <a:r>
              <a:rPr lang="es-ES_tradnl" dirty="0" smtClean="0">
                <a:effectLst/>
              </a:rPr>
              <a:t/>
            </a:r>
            <a:br>
              <a:rPr lang="es-ES_tradnl" dirty="0" smtClean="0">
                <a:effectLst/>
              </a:rPr>
            </a:br>
            <a:r>
              <a:rPr lang="es-ES_tradnl" dirty="0" smtClean="0">
                <a:effectLst/>
              </a:rPr>
              <a:t>tener </a:t>
            </a:r>
            <a:r>
              <a:rPr lang="es-ES_tradnl" dirty="0">
                <a:effectLst/>
              </a:rPr>
              <a:t>el </a:t>
            </a:r>
            <a:r>
              <a:rPr lang="es-ES_tradnl" dirty="0" smtClean="0">
                <a:effectLst/>
              </a:rPr>
              <a:t>misericordioso en su </a:t>
            </a:r>
            <a:r>
              <a:rPr lang="es-ES_tradnl" dirty="0">
                <a:effectLst/>
              </a:rPr>
              <a:t>vida?</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Libertad Moral</a:t>
            </a:r>
          </a:p>
          <a:p>
            <a:pPr marL="457200" indent="-457200" algn="l">
              <a:buFont typeface="Wingdings" panose="05000000000000000000" pitchFamily="2" charset="2"/>
              <a:buChar char="Ø"/>
            </a:pPr>
            <a:r>
              <a:rPr lang="es-ES_tradnl" dirty="0" smtClean="0">
                <a:effectLst/>
              </a:rPr>
              <a:t>¿Por </a:t>
            </a:r>
            <a:r>
              <a:rPr lang="es-ES_tradnl" dirty="0">
                <a:effectLst/>
              </a:rPr>
              <a:t>qué es cierto eso?</a:t>
            </a:r>
            <a:endParaRPr lang="en-US" dirty="0">
              <a:effectLst/>
            </a:endParaRPr>
          </a:p>
          <a:p>
            <a:pPr marL="857250" lvl="1" indent="-457200" algn="l">
              <a:buFont typeface="Wingdings" panose="05000000000000000000" pitchFamily="2" charset="2"/>
              <a:buChar char="Ø"/>
            </a:pPr>
            <a:r>
              <a:rPr lang="es-ES" dirty="0" smtClean="0">
                <a:solidFill>
                  <a:srgbClr val="003399"/>
                </a:solidFill>
                <a:effectLst/>
              </a:rPr>
              <a:t>Eso </a:t>
            </a:r>
            <a:r>
              <a:rPr lang="es-ES" dirty="0">
                <a:solidFill>
                  <a:srgbClr val="003399"/>
                </a:solidFill>
                <a:effectLst/>
              </a:rPr>
              <a:t>lo protege de relaciones inapropiadas.</a:t>
            </a:r>
            <a:endParaRPr lang="en-US" dirty="0">
              <a:solidFill>
                <a:srgbClr val="003399"/>
              </a:solidFill>
              <a:effectLst/>
            </a:endParaRPr>
          </a:p>
        </p:txBody>
      </p:sp>
    </p:spTree>
    <p:extLst>
      <p:ext uri="{BB962C8B-B14F-4D97-AF65-F5344CB8AC3E}">
        <p14:creationId xmlns:p14="http://schemas.microsoft.com/office/powerpoint/2010/main" val="410645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7491">
                                            <p:txEl>
                                              <p:pRg st="2" end="2"/>
                                            </p:txEl>
                                          </p:spTgt>
                                        </p:tgtEl>
                                        <p:attrNameLst>
                                          <p:attrName>style.visibility</p:attrName>
                                        </p:attrNameLst>
                                      </p:cBhvr>
                                      <p:to>
                                        <p:strVal val="visible"/>
                                      </p:to>
                                    </p:set>
                                    <p:animEffect transition="in" filter="fade">
                                      <p:cBhvr>
                                        <p:cTn id="21" dur="1000"/>
                                        <p:tgtEl>
                                          <p:spTgt spid="447491">
                                            <p:txEl>
                                              <p:pRg st="2" end="2"/>
                                            </p:txEl>
                                          </p:spTgt>
                                        </p:tgtEl>
                                      </p:cBhvr>
                                    </p:animEffect>
                                    <p:anim calcmode="lin" valueType="num">
                                      <p:cBhvr>
                                        <p:cTn id="22" dur="1000" fill="hold"/>
                                        <p:tgtEl>
                                          <p:spTgt spid="4474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474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491">
                                            <p:txEl>
                                              <p:pRg st="3" end="3"/>
                                            </p:txEl>
                                          </p:spTgt>
                                        </p:tgtEl>
                                        <p:attrNameLst>
                                          <p:attrName>style.visibility</p:attrName>
                                        </p:attrNameLst>
                                      </p:cBhvr>
                                      <p:to>
                                        <p:strVal val="visible"/>
                                      </p:to>
                                    </p:set>
                                    <p:animEffect transition="in" filter="fade">
                                      <p:cBhvr>
                                        <p:cTn id="28" dur="1000"/>
                                        <p:tgtEl>
                                          <p:spTgt spid="447491">
                                            <p:txEl>
                                              <p:pRg st="3" end="3"/>
                                            </p:txEl>
                                          </p:spTgt>
                                        </p:tgtEl>
                                      </p:cBhvr>
                                    </p:animEffect>
                                    <p:anim calcmode="lin" valueType="num">
                                      <p:cBhvr>
                                        <p:cTn id="29" dur="1000" fill="hold"/>
                                        <p:tgtEl>
                                          <p:spTgt spid="4474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474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19748428"/>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Muy leal a sus amigos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demostrará lealtad a sus amigos aun por reaccionar contra los que los atacan. Cuando los Samaritanos rechazaron a Jesús, Juan quiso llamar fuego del cielo para consumirlos (Lucas 9:54).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Toma las ofensas de otros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La tendencia es de tomar las ofensas de otros quienes están siendo atacados, especialmente sus amigos.  Antes de que consuelo es dado a alguien, el profeta debe averiguar qué es lo que causó la herida y el exhortador debe dar pasos como responder a la herida.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20" name="Rectangle 19"/>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286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97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22"/>
                                        </p:tgtEl>
                                      </p:cBhvr>
                                    </p:animEffect>
                                    <p:set>
                                      <p:cBhvr>
                                        <p:cTn id="2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4175107578"/>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Necesita amistades profundas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Su naturaleza misma demanda amistades cercanas.  Sin embargo, esas amistades deben ser de compromiso mutuo y deben ser afirmadas seguidamente.  Juan tuvo una relación más cercana con el Señor, se llamó a sí mismo “aquel al que amaba Jesús” (Juan 13:23; 19:26, 20:2; 21:7,20).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Siendo posesivo </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Su necesidad de compromisos en amistades cercanas puede causar que esté dominando el tiempo y atención de otros.  Cuando experimenta disolución en una amistad, muchas veces pone más grandes demandas en su próxima amistad.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587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38855881"/>
              </p:ext>
            </p:extLst>
          </p:nvPr>
        </p:nvGraphicFramePr>
        <p:xfrm>
          <a:off x="152400" y="911770"/>
          <a:ext cx="8839200" cy="4960367"/>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Siente empatía por los dolientes </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Su don le permite determinar cuáles personas están sufriendo y también compartir ese dolor con ellos.  Junto con el dolor, el misericordioso siente todas las demás emociones.  Juan escribió su primera epístola para compartir gozo, compañerismo, esperanza y confianza (1 Juan 1:3-4; 3:2-3; 4:18; 5:13-14)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Tolera lo malo</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Si no usa discernimiento, él puede dar simpatía y ánimo a personas quienes están sufriendo por haber violado las leyes morales de Dios.  Él puede aprender discernimiento por ver a las personas a través de los ojos de los otros dones espirituales.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60149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625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874075255"/>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Decisiones basadas en beneficios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A veces le es difícil ser resoluto y firme porque no quiere ofender a otros.  Sin embargo, tiene que ver el mayor daño y mayor ofensa que ocurrirá si no es decisivo.  Juan tuvo denuedo que causó maravillar a los Saduceos (Hechos 4:13).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No siendo firme</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Cuando está en una posición de autoridad, él tiende a evitar usar disciplina aun cuando sea indicado. Como resultado, el que tenía que ser disciplinado no es traído al arrepentimiento, los profetas reaccionan contra su liderazgo y los demás misericordiosos reaccionan contra los profetas.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60149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022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642126479"/>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Muy sensibles a los seres queridos</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Pueden sentir amor genuino.  Eso también conlleva más vulnerabilidad a heridas más frecuentes y profundas de parte de los que dejan de mostrar amor genuino.  Juan usó la palabra “amor” más que cualquier otro discípulo en su Evangelio y sus epístolas.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Depende de las emociones en vez del razonamiento</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Por sus sentimientos sensibles, él tiende a basar decisiones en sus emociones y no en principios.  Su razonamiento subjetivo puede causarle rechazar doctrinas bíblicas que a él le parecen ser muy ásperas o duras.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60149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349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112956781"/>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Atrae a personas con necesidad</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Tiene un entendimiento para con las personas que están sufriendo aflicción mental o emocional.  Esto causa que los que tiene heridas sean atraídos a él y que confíen en él.  Cristo encomendó su madre angustiada al cuidado de Juan.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Defrauda el sexo opuesto</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Por su sensibilidad, su comprensión y su deseo de “escuchar”, muchos están atraídos al misericordioso.  Esto incluye personas del sexo opuesto.  Precaución tiene que ser tomada en esos casos para que no haya malos entendimientos.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60149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07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207273826"/>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Desea remover heridas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Mientras el exhortador trata de mostrar el beneficio de las heridas, el misericordioso trata de remover la fuente de la herida.  El mensaje de la primera epístola de Juan era que los creyentes dejaran de herirse y odiarse y que aprendieran a amarse (1 Juan 3:11,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Reacciona a los propósitos de Dios </a:t>
                      </a: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Mientras que el exhortador ve las heridas como oportunidad de recibir más gracia del Señor, el misericordioso tiende a reaccionar a la idea de que Dios permitirá que sus hijos sufran.  Si no mantiene una perspectiva correcta, él puede llegar a tener amargura contra Dios.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60149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487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42481080"/>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Mide aceptación por cercanía</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Él necesita cercanía física para sentir la aceptación de otros.  Esta cercanía incluye tiempos de compañerismo.  Juan buscó el lugar más cerca al Señor en la última cena y también pidió sentarse a su lado en la gloria (Marcos 10:35-37).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Falta de ser considerable</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Ya que él demanda esa cercanía en sus amistades, muchas veces deja de pensar en los deseos de otros con relación al tiempo y atención de sus amigos.  Por eso, el Señor regañó a Juan cuando pidió sentarse con Él en la gloria.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8" name="Rectangle 7"/>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8600" y="2229294"/>
            <a:ext cx="4267200" cy="360149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490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455175752"/>
              </p:ext>
            </p:extLst>
          </p:nvPr>
        </p:nvGraphicFramePr>
        <p:xfrm>
          <a:off x="152400" y="911770"/>
          <a:ext cx="8839200" cy="4955630"/>
        </p:xfrm>
        <a:graphic>
          <a:graphicData uri="http://schemas.openxmlformats.org/drawingml/2006/table">
            <a:tbl>
              <a:tblPr firstRow="1" firstCol="1" bandRow="1" bandCol="1"/>
              <a:tblGrid>
                <a:gridCol w="4419600"/>
                <a:gridCol w="4419600"/>
              </a:tblGrid>
              <a:tr h="495047">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Características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s-ES_tradnl" sz="2400" b="0" dirty="0">
                          <a:solidFill>
                            <a:srgbClr val="FFFFFF"/>
                          </a:solidFill>
                          <a:effectLst/>
                          <a:latin typeface="Franklin Gothic Demi Cond" panose="020B0706030402020204" pitchFamily="34" charset="0"/>
                          <a:ea typeface="Times New Roman"/>
                          <a:cs typeface="Times New Roman"/>
                        </a:rPr>
                        <a:t>Abusos del Don</a:t>
                      </a:r>
                      <a:endParaRPr lang="en-US" sz="2400" b="0" dirty="0">
                        <a:effectLst/>
                        <a:latin typeface="Franklin Gothic Demi Cond" panose="020B0706030402020204"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4460583">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Atraídos a Profetas</a:t>
                      </a:r>
                      <a:br>
                        <a:rPr lang="es-ES" sz="2400" b="0" i="0" u="sng" dirty="0" smtClean="0">
                          <a:solidFill>
                            <a:srgbClr val="003399"/>
                          </a:solidFill>
                          <a:effectLst/>
                          <a:latin typeface="Franklin Gothic Demi Cond" panose="020B0706030402020204" pitchFamily="34" charset="0"/>
                          <a:ea typeface="Times New Roman"/>
                        </a:rPr>
                      </a:br>
                      <a:endParaRPr lang="es-ES" sz="2400" b="0" i="0" u="sng" dirty="0" smtClean="0">
                        <a:solidFill>
                          <a:srgbClr val="003399"/>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Los opuestos se atraen es cierto en este caso.   Los misericordiosos muchas veces son atraídos a los profetas.  La firmeza de los profetas es balanceada con la compasión de los misericordiosos.  Juan pasó mucho tiempo con Pedro (Lucas 22:8; Hechos 3:1-11; 4:13-19; 8:14)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c>
                  <a:txBody>
                    <a:bodyPr/>
                    <a:lstStyle/>
                    <a:p>
                      <a:pPr marL="342900" marR="0" lvl="0" indent="-342900" algn="l">
                        <a:spcBef>
                          <a:spcPts val="400"/>
                        </a:spcBef>
                        <a:spcAft>
                          <a:spcPts val="200"/>
                        </a:spcAft>
                        <a:buFont typeface="Symbol"/>
                        <a:buChar char=""/>
                        <a:tabLst>
                          <a:tab pos="102870" algn="l"/>
                        </a:tabLst>
                      </a:pPr>
                      <a:r>
                        <a:rPr lang="es-ES" sz="2400" b="0" i="0" u="sng" dirty="0" smtClean="0">
                          <a:solidFill>
                            <a:srgbClr val="003399"/>
                          </a:solidFill>
                          <a:effectLst/>
                          <a:latin typeface="Franklin Gothic Demi Cond" panose="020B0706030402020204" pitchFamily="34" charset="0"/>
                          <a:ea typeface="Times New Roman"/>
                        </a:rPr>
                        <a:t>Cortante con la gente no sensible</a:t>
                      </a:r>
                      <a:br>
                        <a:rPr lang="es-ES" sz="2400" b="0" i="0" u="sng" dirty="0" smtClean="0">
                          <a:solidFill>
                            <a:srgbClr val="003399"/>
                          </a:solidFill>
                          <a:effectLst/>
                          <a:latin typeface="Franklin Gothic Demi Cond" panose="020B0706030402020204" pitchFamily="34" charset="0"/>
                          <a:ea typeface="Times New Roman"/>
                        </a:rPr>
                      </a:br>
                      <a:endParaRPr lang="es-ES" sz="2400" b="0" i="0" u="none" dirty="0" smtClean="0">
                        <a:solidFill>
                          <a:schemeClr val="tx1"/>
                        </a:solidFill>
                        <a:effectLst/>
                        <a:latin typeface="Franklin Gothic Demi Cond" panose="020B0706030402020204" pitchFamily="34" charset="0"/>
                        <a:ea typeface="Times New Roman"/>
                      </a:endParaRPr>
                    </a:p>
                    <a:p>
                      <a:pPr marL="119063" marR="0" lvl="0" indent="0" algn="l">
                        <a:spcBef>
                          <a:spcPts val="400"/>
                        </a:spcBef>
                        <a:spcAft>
                          <a:spcPts val="200"/>
                        </a:spcAft>
                        <a:buFont typeface="Symbol"/>
                        <a:buNone/>
                        <a:tabLst>
                          <a:tab pos="102870" algn="l"/>
                        </a:tabLst>
                      </a:pPr>
                      <a:r>
                        <a:rPr lang="es-ES" sz="2400" b="0" i="0" u="none" dirty="0" smtClean="0">
                          <a:solidFill>
                            <a:schemeClr val="tx1"/>
                          </a:solidFill>
                          <a:effectLst/>
                          <a:latin typeface="Franklin Gothic Demi Cond" panose="020B0706030402020204" pitchFamily="34" charset="0"/>
                          <a:ea typeface="Times New Roman"/>
                        </a:rPr>
                        <a:t>El que tiene palabras y acciones que demuestran falta de compasión y sensibilidad serán reconocido por y rechazado por el misericordioso.  En vez de ayudar a la persona que no es sensible, el misericordioso tiende a cerrar su espíritu a esa persona y cortar todo compañerismo con él.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F7"/>
                    </a:solidFill>
                  </a:tcPr>
                </a:tc>
              </a:tr>
            </a:tbl>
          </a:graphicData>
        </a:graphic>
      </p:graphicFrame>
      <p:sp>
        <p:nvSpPr>
          <p:cNvPr id="12" name="Rectangle 11"/>
          <p:cNvSpPr/>
          <p:nvPr/>
        </p:nvSpPr>
        <p:spPr>
          <a:xfrm>
            <a:off x="228600" y="1447800"/>
            <a:ext cx="4267200" cy="781493"/>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1467294"/>
            <a:ext cx="4267200" cy="685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648200" y="2229294"/>
            <a:ext cx="4267200" cy="335280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8600" y="2229294"/>
            <a:ext cx="4267200" cy="3601490"/>
          </a:xfrm>
          <a:prstGeom prst="rect">
            <a:avLst/>
          </a:prstGeom>
          <a:solidFill>
            <a:srgbClr val="EDF6F7"/>
          </a:solidFill>
          <a:ln>
            <a:solidFill>
              <a:srgbClr val="F1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318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lnSpc>
                <a:spcPct val="95000"/>
              </a:lnSpc>
              <a:spcBef>
                <a:spcPts val="600"/>
              </a:spcBef>
              <a:buFont typeface="Wingdings" panose="05000000000000000000" pitchFamily="2" charset="2"/>
              <a:buChar char="Ø"/>
            </a:pPr>
            <a:r>
              <a:rPr lang="es-ES_tradnl" dirty="0">
                <a:effectLst/>
              </a:rPr>
              <a:t>El que tiene el don de </a:t>
            </a:r>
            <a:r>
              <a:rPr lang="es-ES_tradnl" dirty="0" smtClean="0">
                <a:effectLst/>
              </a:rPr>
              <a:t>misericordia</a:t>
            </a:r>
            <a:br>
              <a:rPr lang="es-ES_tradnl" dirty="0" smtClean="0">
                <a:effectLst/>
              </a:rPr>
            </a:br>
            <a:r>
              <a:rPr lang="es-ES_tradnl" dirty="0" smtClean="0">
                <a:effectLst/>
              </a:rPr>
              <a:t>puede </a:t>
            </a:r>
            <a:r>
              <a:rPr lang="es-ES_tradnl" dirty="0">
                <a:effectLst/>
              </a:rPr>
              <a:t>ser usado grandemente por el Señor. </a:t>
            </a:r>
            <a:endParaRPr lang="en-US" dirty="0">
              <a:effectLst/>
            </a:endParaRPr>
          </a:p>
          <a:p>
            <a:pPr marL="457200" indent="-457200" algn="l">
              <a:lnSpc>
                <a:spcPct val="95000"/>
              </a:lnSpc>
              <a:spcBef>
                <a:spcPts val="600"/>
              </a:spcBef>
              <a:buFont typeface="Wingdings" panose="05000000000000000000" pitchFamily="2" charset="2"/>
              <a:buChar char="Ø"/>
            </a:pPr>
            <a:r>
              <a:rPr lang="es-ES_tradnl" dirty="0">
                <a:effectLst/>
              </a:rPr>
              <a:t>Sin embargo, el misericordioso tiene que tener mucho cuidado de no abusar del don que Dios le ha dado.  Tiene que tener cuidado de asegurar que sus decisiones no estén basadas solamente en sus </a:t>
            </a:r>
            <a:r>
              <a:rPr lang="es-ES_tradnl" dirty="0" smtClean="0">
                <a:effectLst/>
              </a:rPr>
              <a:t/>
            </a:r>
            <a:br>
              <a:rPr lang="es-ES_tradnl" dirty="0" smtClean="0">
                <a:effectLst/>
              </a:rPr>
            </a:br>
            <a:r>
              <a:rPr lang="es-ES_tradnl" dirty="0" smtClean="0">
                <a:effectLst/>
              </a:rPr>
              <a:t>             </a:t>
            </a:r>
            <a:r>
              <a:rPr lang="es-ES_tradnl" dirty="0" smtClean="0">
                <a:solidFill>
                  <a:srgbClr val="003399"/>
                </a:solidFill>
                <a:effectLst/>
              </a:rPr>
              <a:t>emociones </a:t>
            </a:r>
            <a:r>
              <a:rPr lang="es-ES_tradnl" dirty="0">
                <a:effectLst/>
              </a:rPr>
              <a:t>sino también en </a:t>
            </a:r>
            <a:r>
              <a:rPr lang="es-ES_tradnl" dirty="0" smtClean="0">
                <a:effectLst/>
              </a:rPr>
              <a:t/>
            </a:r>
            <a:br>
              <a:rPr lang="es-ES_tradnl" dirty="0" smtClean="0">
                <a:effectLst/>
              </a:rPr>
            </a:br>
            <a:r>
              <a:rPr lang="es-ES_tradnl" dirty="0" smtClean="0">
                <a:effectLst/>
              </a:rPr>
              <a:t>                  </a:t>
            </a:r>
            <a:r>
              <a:rPr lang="es-ES_tradnl" dirty="0" smtClean="0">
                <a:solidFill>
                  <a:srgbClr val="003399"/>
                </a:solidFill>
                <a:effectLst/>
              </a:rPr>
              <a:t>principios </a:t>
            </a:r>
            <a:r>
              <a:rPr lang="es-ES_tradnl" dirty="0">
                <a:solidFill>
                  <a:srgbClr val="003399"/>
                </a:solidFill>
                <a:effectLst/>
              </a:rPr>
              <a:t>bíblicos.  </a:t>
            </a:r>
            <a:endParaRPr lang="en-US" dirty="0">
              <a:solidFill>
                <a:srgbClr val="003399"/>
              </a:solidFill>
              <a:effectLst/>
            </a:endParaRPr>
          </a:p>
        </p:txBody>
      </p:sp>
    </p:spTree>
    <p:extLst>
      <p:ext uri="{BB962C8B-B14F-4D97-AF65-F5344CB8AC3E}">
        <p14:creationId xmlns:p14="http://schemas.microsoft.com/office/powerpoint/2010/main" val="333165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effectLst/>
        </p:spPr>
        <p:txBody>
          <a:bodyPr/>
          <a:lstStyle/>
          <a:p>
            <a:pPr eaLnBrk="1" hangingPunct="1">
              <a:defRPr/>
            </a:pPr>
            <a:r>
              <a:rPr lang="es-GT" dirty="0" smtClean="0">
                <a:effectLst>
                  <a:outerShdw blurRad="38100" dist="38100" dir="2700000" algn="tl">
                    <a:srgbClr val="000000">
                      <a:alpha val="43137"/>
                    </a:srgbClr>
                  </a:outerShdw>
                </a:effectLst>
              </a:rPr>
              <a:t>El Don </a:t>
            </a:r>
            <a:r>
              <a:rPr lang="es-GT" dirty="0">
                <a:effectLst>
                  <a:outerShdw blurRad="38100" dist="38100" dir="2700000" algn="tl">
                    <a:srgbClr val="000000">
                      <a:alpha val="43137"/>
                    </a:srgbClr>
                  </a:outerShdw>
                </a:effectLst>
              </a:rPr>
              <a:t>de Misericordia</a:t>
            </a:r>
            <a:endParaRPr lang="en-US" dirty="0" smtClean="0">
              <a:effectLst>
                <a:outerShdw blurRad="38100" dist="38100" dir="2700000" algn="tl">
                  <a:srgbClr val="000000">
                    <a:alpha val="43137"/>
                  </a:srgbClr>
                </a:outerShdw>
              </a:effectLst>
            </a:endParaRPr>
          </a:p>
        </p:txBody>
      </p:sp>
      <p:sp>
        <p:nvSpPr>
          <p:cNvPr id="447491" name="Rectangle 3"/>
          <p:cNvSpPr>
            <a:spLocks noGrp="1" noChangeArrowheads="1"/>
          </p:cNvSpPr>
          <p:nvPr>
            <p:ph type="body" idx="1"/>
          </p:nvPr>
        </p:nvSpPr>
        <p:spPr>
          <a:xfrm>
            <a:off x="457200" y="1066800"/>
            <a:ext cx="8229600" cy="5059363"/>
          </a:xfrm>
        </p:spPr>
        <p:txBody>
          <a:bodyPr/>
          <a:lstStyle/>
          <a:p>
            <a:pPr marL="457200" indent="-457200" algn="l">
              <a:lnSpc>
                <a:spcPct val="95000"/>
              </a:lnSpc>
              <a:spcBef>
                <a:spcPts val="600"/>
              </a:spcBef>
              <a:buFont typeface="Wingdings" panose="05000000000000000000" pitchFamily="2" charset="2"/>
              <a:buChar char="Ø"/>
            </a:pPr>
            <a:r>
              <a:rPr lang="es-ES" dirty="0" smtClean="0">
                <a:effectLst/>
              </a:rPr>
              <a:t>Tiene </a:t>
            </a:r>
            <a:r>
              <a:rPr lang="es-ES" dirty="0">
                <a:effectLst/>
              </a:rPr>
              <a:t>que tener discernimiento para reconocer cuándo </a:t>
            </a:r>
            <a:r>
              <a:rPr lang="es-ES" dirty="0">
                <a:solidFill>
                  <a:srgbClr val="003399"/>
                </a:solidFill>
                <a:effectLst/>
              </a:rPr>
              <a:t>“consolar” </a:t>
            </a:r>
            <a:r>
              <a:rPr lang="es-ES" dirty="0">
                <a:effectLst/>
              </a:rPr>
              <a:t>a personas con problemas y cuándo dejarlos </a:t>
            </a:r>
            <a:r>
              <a:rPr lang="es-ES" dirty="0">
                <a:solidFill>
                  <a:srgbClr val="003399"/>
                </a:solidFill>
                <a:effectLst/>
              </a:rPr>
              <a:t>en las manos del Señor. </a:t>
            </a:r>
            <a:r>
              <a:rPr lang="es-ES" dirty="0">
                <a:effectLst/>
              </a:rPr>
              <a:t> También debe ser </a:t>
            </a:r>
            <a:r>
              <a:rPr lang="es-ES" dirty="0">
                <a:solidFill>
                  <a:srgbClr val="003399"/>
                </a:solidFill>
                <a:effectLst/>
              </a:rPr>
              <a:t>paciente</a:t>
            </a:r>
            <a:r>
              <a:rPr lang="es-ES" dirty="0">
                <a:effectLst/>
              </a:rPr>
              <a:t> con los que no son sensibles a otros como ellos son</a:t>
            </a:r>
            <a:r>
              <a:rPr lang="es-ES" dirty="0" smtClean="0">
                <a:effectLst/>
              </a:rPr>
              <a:t>.</a:t>
            </a:r>
          </a:p>
          <a:p>
            <a:pPr marL="457200" indent="-457200" algn="l">
              <a:lnSpc>
                <a:spcPct val="95000"/>
              </a:lnSpc>
              <a:spcBef>
                <a:spcPts val="600"/>
              </a:spcBef>
              <a:buFont typeface="Wingdings" panose="05000000000000000000" pitchFamily="2" charset="2"/>
              <a:buChar char="Ø"/>
            </a:pPr>
            <a:r>
              <a:rPr lang="es-ES" dirty="0" smtClean="0">
                <a:effectLst/>
              </a:rPr>
              <a:t>La </a:t>
            </a:r>
            <a:r>
              <a:rPr lang="es-ES" dirty="0">
                <a:effectLst/>
              </a:rPr>
              <a:t>clave del uso del don de </a:t>
            </a:r>
            <a:r>
              <a:rPr lang="es-ES" dirty="0" smtClean="0">
                <a:effectLst/>
              </a:rPr>
              <a:t>misericordia</a:t>
            </a:r>
            <a:br>
              <a:rPr lang="es-ES" dirty="0" smtClean="0">
                <a:effectLst/>
              </a:rPr>
            </a:br>
            <a:r>
              <a:rPr lang="es-ES" dirty="0" smtClean="0">
                <a:effectLst/>
              </a:rPr>
              <a:t>(y </a:t>
            </a:r>
            <a:r>
              <a:rPr lang="es-ES" dirty="0">
                <a:effectLst/>
              </a:rPr>
              <a:t>de cualquier otro don) </a:t>
            </a:r>
            <a:r>
              <a:rPr lang="es-ES" dirty="0" smtClean="0">
                <a:effectLst/>
              </a:rPr>
              <a:t>es </a:t>
            </a:r>
            <a:r>
              <a:rPr lang="es-ES" dirty="0">
                <a:effectLst/>
              </a:rPr>
              <a:t>de ser controlado por y sumiso al Espíritu Santo </a:t>
            </a:r>
            <a:r>
              <a:rPr lang="es-ES" dirty="0" smtClean="0">
                <a:effectLst/>
              </a:rPr>
              <a:t/>
            </a:r>
            <a:br>
              <a:rPr lang="es-ES" dirty="0" smtClean="0">
                <a:effectLst/>
              </a:rPr>
            </a:br>
            <a:r>
              <a:rPr lang="es-ES" dirty="0" smtClean="0">
                <a:effectLst/>
              </a:rPr>
              <a:t>               en </a:t>
            </a:r>
            <a:r>
              <a:rPr lang="es-ES" dirty="0">
                <a:effectLst/>
              </a:rPr>
              <a:t>cada momento de </a:t>
            </a:r>
            <a:r>
              <a:rPr lang="es-ES" dirty="0" smtClean="0">
                <a:effectLst/>
              </a:rPr>
              <a:t>cada </a:t>
            </a:r>
            <a:r>
              <a:rPr lang="es-ES" dirty="0">
                <a:effectLst/>
              </a:rPr>
              <a:t>día</a:t>
            </a:r>
            <a:r>
              <a:rPr lang="es-ES" dirty="0" smtClean="0">
                <a:effectLst/>
              </a:rPr>
              <a:t>. </a:t>
            </a:r>
            <a:endParaRPr lang="en-US" dirty="0">
              <a:effectLst/>
            </a:endParaRPr>
          </a:p>
        </p:txBody>
      </p:sp>
    </p:spTree>
    <p:extLst>
      <p:ext uri="{BB962C8B-B14F-4D97-AF65-F5344CB8AC3E}">
        <p14:creationId xmlns:p14="http://schemas.microsoft.com/office/powerpoint/2010/main" val="251567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fade">
                                      <p:cBhvr>
                                        <p:cTn id="7" dur="1000"/>
                                        <p:tgtEl>
                                          <p:spTgt spid="447491">
                                            <p:txEl>
                                              <p:pRg st="0" end="0"/>
                                            </p:txEl>
                                          </p:spTgt>
                                        </p:tgtEl>
                                      </p:cBhvr>
                                    </p:animEffect>
                                    <p:anim calcmode="lin" valueType="num">
                                      <p:cBhvr>
                                        <p:cTn id="8" dur="1000" fill="hold"/>
                                        <p:tgtEl>
                                          <p:spTgt spid="447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74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7491">
                                            <p:txEl>
                                              <p:pRg st="1" end="1"/>
                                            </p:txEl>
                                          </p:spTgt>
                                        </p:tgtEl>
                                        <p:attrNameLst>
                                          <p:attrName>style.visibility</p:attrName>
                                        </p:attrNameLst>
                                      </p:cBhvr>
                                      <p:to>
                                        <p:strVal val="visible"/>
                                      </p:to>
                                    </p:set>
                                    <p:animEffect transition="in" filter="fade">
                                      <p:cBhvr>
                                        <p:cTn id="14" dur="1000"/>
                                        <p:tgtEl>
                                          <p:spTgt spid="447491">
                                            <p:txEl>
                                              <p:pRg st="1" end="1"/>
                                            </p:txEl>
                                          </p:spTgt>
                                        </p:tgtEl>
                                      </p:cBhvr>
                                    </p:animEffect>
                                    <p:anim calcmode="lin" valueType="num">
                                      <p:cBhvr>
                                        <p:cTn id="15" dur="1000" fill="hold"/>
                                        <p:tgtEl>
                                          <p:spTgt spid="4474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74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ormalScrp421 BT"/>
        <a:ea typeface=""/>
        <a:cs typeface=""/>
      </a:majorFont>
      <a:minorFont>
        <a:latin typeface="Franklin Gothic Dem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4010</TotalTime>
  <Words>603</Words>
  <Application>Microsoft Office PowerPoint</Application>
  <PresentationFormat>On-screen Show (4:3)</PresentationFormat>
  <Paragraphs>132</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PowerPoint Presentation</vt:lpstr>
      <vt:lpstr>El Don de Misericordia</vt:lpstr>
      <vt:lpstr>El Don de Misericordia</vt:lpstr>
      <vt:lpstr>El Don de Misericordia</vt:lpstr>
      <vt:lpstr>El Don de Misericordia</vt:lpstr>
      <vt:lpstr>El Don de Misericordia</vt:lpstr>
      <vt:lpstr>El Don de Misericordia</vt:lpstr>
      <vt:lpstr>El Don de Misericordia</vt:lpstr>
      <vt:lpstr>El Don de Misericordia</vt:lpstr>
      <vt:lpstr>El Don de Misericordia</vt:lpstr>
      <vt:lpstr>El Don de Misericordia</vt:lpstr>
      <vt:lpstr>El Don de Misericordia</vt:lpstr>
      <vt:lpstr>El Don de Misericordia</vt:lpstr>
      <vt:lpstr>El Don de Misericordia</vt:lpstr>
    </vt:vector>
  </TitlesOfParts>
  <Company>Faith Baptist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Lott</dc:creator>
  <cp:lastModifiedBy>David Lott</cp:lastModifiedBy>
  <cp:revision>133</cp:revision>
  <dcterms:created xsi:type="dcterms:W3CDTF">2008-02-23T23:34:35Z</dcterms:created>
  <dcterms:modified xsi:type="dcterms:W3CDTF">2014-10-20T22:40:10Z</dcterms:modified>
</cp:coreProperties>
</file>