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73" r:id="rId3"/>
    <p:sldId id="274" r:id="rId4"/>
    <p:sldId id="277" r:id="rId5"/>
    <p:sldId id="275" r:id="rId6"/>
    <p:sldId id="278" r:id="rId7"/>
    <p:sldId id="276" r:id="rId8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9A5"/>
    <a:srgbClr val="EBECB2"/>
    <a:srgbClr val="E7D6B7"/>
    <a:srgbClr val="E1B5D8"/>
    <a:srgbClr val="E6C8C8"/>
    <a:srgbClr val="E1A3A3"/>
    <a:srgbClr val="B6E8C3"/>
    <a:srgbClr val="003399"/>
    <a:srgbClr val="F1F8F9"/>
    <a:srgbClr val="EDF6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955" autoAdjust="0"/>
    <p:restoredTop sz="94660"/>
  </p:normalViewPr>
  <p:slideViewPr>
    <p:cSldViewPr showGuides="1">
      <p:cViewPr>
        <p:scale>
          <a:sx n="80" d="100"/>
          <a:sy n="80" d="100"/>
        </p:scale>
        <p:origin x="-978" y="-150"/>
      </p:cViewPr>
      <p:guideLst>
        <p:guide orient="horz" pos="9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r>
              <a:rPr lang="en-US"/>
              <a:t>Las Etapas de Descubrimiento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r>
              <a:rPr lang="en-US"/>
              <a:t>Domingo, 25 de marzo del 2012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r>
              <a:rPr lang="es-ES"/>
              <a:t>Los Dones del Espíritu Santo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AE730781-ADC5-4784-8307-1487598913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271029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r>
              <a:rPr lang="en-US"/>
              <a:t>Las Etapas de Descubrimiento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r>
              <a:rPr lang="en-US"/>
              <a:t>Domingo, 25 de marzo del 2012</a:t>
            </a:r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r>
              <a:rPr lang="es-ES"/>
              <a:t>Los Dones del Espíritu Santo</a:t>
            </a: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5547AB7-D83E-42A7-81C5-1F245F5B28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96551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2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3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4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5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6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7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391C2-A084-4067-890D-D58E7DEB08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87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effectLst/>
        </p:spPr>
        <p:txBody>
          <a:bodyPr/>
          <a:lstStyle>
            <a:lvl1pPr>
              <a:defRPr sz="3200">
                <a:effectLst>
                  <a:outerShdw dist="38100" dir="2700000" algn="tl">
                    <a:schemeClr val="bg1"/>
                  </a:outerShdw>
                </a:effectLst>
              </a:defRPr>
            </a:lvl1pPr>
            <a:lvl2pPr>
              <a:defRPr sz="3200">
                <a:effectLst>
                  <a:outerShdw dist="38100" dir="2700000" algn="tl">
                    <a:schemeClr val="bg1"/>
                  </a:outerShdw>
                </a:effectLst>
              </a:defRPr>
            </a:lvl2pPr>
            <a:lvl3pPr>
              <a:defRPr sz="3200">
                <a:effectLst>
                  <a:outerShdw dist="38100" dir="2700000" algn="tl">
                    <a:schemeClr val="bg1"/>
                  </a:outerShdw>
                </a:effectLst>
              </a:defRPr>
            </a:lvl3pPr>
            <a:lvl4pPr>
              <a:defRPr sz="3200">
                <a:effectLst>
                  <a:outerShdw dist="38100" dir="2700000" algn="tl">
                    <a:schemeClr val="bg1"/>
                  </a:outerShdw>
                </a:effectLst>
              </a:defRPr>
            </a:lvl4pPr>
            <a:lvl5pPr>
              <a:defRPr sz="3200">
                <a:effectLst>
                  <a:outerShdw dist="38100" dir="2700000" algn="tl">
                    <a:schemeClr val="bg1"/>
                  </a:outerShdw>
                </a:effectLst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DCEE54-A1C7-4AD0-87A5-67F9E032D4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142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C68ACC-C0EB-46D7-A24B-9EC6FD03CD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062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602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602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294F92-9C1F-4887-BB5F-FD8D5EDAFB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642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B763F-0510-403F-9970-637B9D0A4B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583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3C9543-B2EC-45C3-92FE-96279DF2E2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170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B5E904-EEC9-4398-9549-7DE9DD3E12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951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EA112-3B0E-41AD-BDE3-ED99FA0C02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682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23942-4186-40C6-9021-50D8D93906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49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45FC6F-ED75-472C-BCE8-E084CF9C10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62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973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973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0B2507-1D34-4659-9947-9A075F1579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748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6705600" cy="762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60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3E2BAEA-F091-444F-AF68-8AF5924374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defRPr sz="3200">
          <a:solidFill>
            <a:srgbClr val="000000"/>
          </a:solidFill>
          <a:effectLst>
            <a:outerShdw dist="38100" dir="2700000" algn="tl">
              <a:schemeClr val="bg1"/>
            </a:outerShdw>
          </a:effectLst>
          <a:latin typeface="+mn-lt"/>
          <a:ea typeface="+mn-ea"/>
          <a:cs typeface="+mn-cs"/>
        </a:defRPr>
      </a:lvl1pPr>
      <a:lvl2pPr marL="742950" indent="-285750" algn="ctr" rtl="0" eaLnBrk="0" fontAlgn="base" hangingPunct="0">
        <a:spcBef>
          <a:spcPct val="20000"/>
        </a:spcBef>
        <a:spcAft>
          <a:spcPct val="0"/>
        </a:spcAft>
        <a:defRPr sz="3200">
          <a:solidFill>
            <a:srgbClr val="000000"/>
          </a:solidFill>
          <a:effectLst>
            <a:outerShdw dist="38100" dir="2700000" algn="tl">
              <a:schemeClr val="bg1"/>
            </a:outerShdw>
          </a:effectLst>
          <a:latin typeface="+mn-lt"/>
        </a:defRPr>
      </a:lvl2pPr>
      <a:lvl3pPr marL="1143000" indent="-228600" algn="ctr" rtl="0" eaLnBrk="0" fontAlgn="base" hangingPunct="0">
        <a:spcBef>
          <a:spcPct val="20000"/>
        </a:spcBef>
        <a:spcAft>
          <a:spcPct val="0"/>
        </a:spcAft>
        <a:defRPr sz="3200">
          <a:solidFill>
            <a:srgbClr val="000000"/>
          </a:solidFill>
          <a:effectLst>
            <a:outerShdw dist="38100" dir="2700000" algn="tl">
              <a:schemeClr val="bg1"/>
            </a:outerShdw>
          </a:effectLst>
          <a:latin typeface="+mn-lt"/>
        </a:defRPr>
      </a:lvl3pPr>
      <a:lvl4pPr marL="1600200" indent="-228600" algn="ctr" rtl="0" eaLnBrk="0" fontAlgn="base" hangingPunct="0">
        <a:spcBef>
          <a:spcPct val="20000"/>
        </a:spcBef>
        <a:spcAft>
          <a:spcPct val="0"/>
        </a:spcAft>
        <a:defRPr sz="3200">
          <a:solidFill>
            <a:srgbClr val="000000"/>
          </a:solidFill>
          <a:effectLst>
            <a:outerShdw dist="38100" dir="2700000" algn="tl">
              <a:schemeClr val="bg1"/>
            </a:outerShdw>
          </a:effectLst>
          <a:latin typeface="+mn-lt"/>
        </a:defRPr>
      </a:lvl4pPr>
      <a:lvl5pPr marL="2057400" indent="-228600" algn="ctr" rtl="0" eaLnBrk="0" fontAlgn="base" hangingPunct="0">
        <a:spcBef>
          <a:spcPct val="20000"/>
        </a:spcBef>
        <a:spcAft>
          <a:spcPct val="0"/>
        </a:spcAft>
        <a:defRPr sz="3200">
          <a:solidFill>
            <a:srgbClr val="000000"/>
          </a:solidFill>
          <a:effectLst>
            <a:outerShdw dist="38100" dir="2700000" algn="tl">
              <a:schemeClr val="bg1"/>
            </a:outerShdw>
          </a:effectLst>
          <a:latin typeface="+mn-lt"/>
        </a:defRPr>
      </a:lvl5pPr>
      <a:lvl6pPr marL="2514600" indent="-228600" algn="ctr" rtl="0" fontAlgn="base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6pPr>
      <a:lvl7pPr marL="2971800" indent="-228600" algn="ctr" rtl="0" fontAlgn="base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7pPr>
      <a:lvl8pPr marL="3429000" indent="-228600" algn="ctr" rtl="0" fontAlgn="base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8pPr>
      <a:lvl9pPr marL="3886200" indent="-228600" algn="ctr" rtl="0" fontAlgn="base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052" name="Picture 5" descr="Dones Powerpoint Titl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Reacciones Según Los Dones</a:t>
            </a:r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0" indent="0"/>
            <a:r>
              <a:rPr lang="es-ES_tradnl" b="1" dirty="0">
                <a:solidFill>
                  <a:srgbClr val="FF0000"/>
                </a:solidFill>
                <a:effectLst/>
              </a:rPr>
              <a:t>Entendiendo Cómo Responde </a:t>
            </a:r>
            <a:r>
              <a:rPr lang="es-ES_tradnl" b="1" dirty="0" smtClean="0">
                <a:solidFill>
                  <a:srgbClr val="FF0000"/>
                </a:solidFill>
                <a:effectLst/>
              </a:rPr>
              <a:t/>
            </a:r>
            <a:br>
              <a:rPr lang="es-ES_tradnl" b="1" dirty="0" smtClean="0">
                <a:solidFill>
                  <a:srgbClr val="FF0000"/>
                </a:solidFill>
                <a:effectLst/>
              </a:rPr>
            </a:br>
            <a:r>
              <a:rPr lang="es-ES_tradnl" b="1" dirty="0" smtClean="0">
                <a:solidFill>
                  <a:srgbClr val="FF0000"/>
                </a:solidFill>
                <a:effectLst/>
              </a:rPr>
              <a:t>Cada </a:t>
            </a:r>
            <a:r>
              <a:rPr lang="es-ES_tradnl" b="1" dirty="0">
                <a:solidFill>
                  <a:srgbClr val="FF0000"/>
                </a:solidFill>
                <a:effectLst/>
              </a:rPr>
              <a:t>Don A Una Situación</a:t>
            </a:r>
            <a:endParaRPr lang="en-US" dirty="0">
              <a:solidFill>
                <a:srgbClr val="FF0000"/>
              </a:solidFill>
              <a:effectLst/>
            </a:endParaRP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es-ES_tradnl" dirty="0" smtClean="0">
                <a:effectLst/>
              </a:rPr>
              <a:t>Si </a:t>
            </a:r>
            <a:r>
              <a:rPr lang="es-ES_tradnl" dirty="0">
                <a:effectLst/>
              </a:rPr>
              <a:t>siete cristianos, representando a cada uno de los siete dones motivacionales, visitaran a un enfermo en el hospital, lo siguiente es un ejemplar de lo que pudieran decir basado en la perspectiva de su don.</a:t>
            </a:r>
            <a:endParaRPr lang="en-US" dirty="0">
              <a:effectLst/>
            </a:endParaRPr>
          </a:p>
          <a:p>
            <a:pPr marL="0" indent="0" algn="l"/>
            <a:endParaRPr lang="es-ES" dirty="0">
              <a:solidFill>
                <a:srgbClr val="003399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7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49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Reacciones Según Los Dones</a:t>
            </a:r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6195" y="2501599"/>
            <a:ext cx="2105394" cy="22726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2614" y="1981200"/>
            <a:ext cx="2248961" cy="19963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9318" y="3477894"/>
            <a:ext cx="2148842" cy="2592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333" y="614053"/>
            <a:ext cx="2946561" cy="2057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484" y="2341572"/>
            <a:ext cx="2445493" cy="22726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9168" y="4139833"/>
            <a:ext cx="1870934" cy="228075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5739" y="4614217"/>
            <a:ext cx="2652897" cy="156954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131" y="762000"/>
            <a:ext cx="3794761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9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Reacciones Según Los Dones</a:t>
            </a:r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r>
              <a:rPr lang="es-ES_tradnl" b="1" dirty="0">
                <a:solidFill>
                  <a:srgbClr val="FF0000"/>
                </a:solidFill>
                <a:effectLst/>
              </a:rPr>
              <a:t>Entendiendo La Motivación Básica </a:t>
            </a:r>
            <a:r>
              <a:rPr lang="es-ES_tradnl" b="1" dirty="0" smtClean="0">
                <a:solidFill>
                  <a:srgbClr val="FF0000"/>
                </a:solidFill>
                <a:effectLst/>
              </a:rPr>
              <a:t/>
            </a:r>
            <a:br>
              <a:rPr lang="es-ES_tradnl" b="1" dirty="0" smtClean="0">
                <a:solidFill>
                  <a:srgbClr val="FF0000"/>
                </a:solidFill>
                <a:effectLst/>
              </a:rPr>
            </a:br>
            <a:r>
              <a:rPr lang="es-ES_tradnl" b="1" dirty="0" smtClean="0">
                <a:solidFill>
                  <a:srgbClr val="FF0000"/>
                </a:solidFill>
                <a:effectLst/>
              </a:rPr>
              <a:t>De </a:t>
            </a:r>
            <a:r>
              <a:rPr lang="es-ES_tradnl" b="1" dirty="0">
                <a:solidFill>
                  <a:srgbClr val="FF0000"/>
                </a:solidFill>
                <a:effectLst/>
              </a:rPr>
              <a:t>Cada Don</a:t>
            </a:r>
            <a:endParaRPr lang="en-US" dirty="0">
              <a:solidFill>
                <a:srgbClr val="FF0000"/>
              </a:solidFill>
              <a:effectLst/>
            </a:endParaRP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es-ES_tradnl" dirty="0" smtClean="0">
                <a:effectLst/>
              </a:rPr>
              <a:t>Si </a:t>
            </a:r>
            <a:r>
              <a:rPr lang="es-ES_tradnl" dirty="0">
                <a:effectLst/>
              </a:rPr>
              <a:t>los siete dones motivacionales fueran representados en una familia y alguien dejaría caer un postre al piso, esto pudiera ser lo que cada uno diría y su motivación por decirlo.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583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Reacciones Según Los Dones</a:t>
            </a:r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1000" y="1288262"/>
            <a:ext cx="2147888" cy="15311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Rounded Rectangular Callout 11"/>
          <p:cNvSpPr/>
          <p:nvPr/>
        </p:nvSpPr>
        <p:spPr>
          <a:xfrm>
            <a:off x="457200" y="1142999"/>
            <a:ext cx="3200400" cy="990600"/>
          </a:xfrm>
          <a:prstGeom prst="wedgeRoundRectCallout">
            <a:avLst>
              <a:gd name="adj1" fmla="val 62808"/>
              <a:gd name="adj2" fmla="val 34853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u="sng" dirty="0">
                <a:solidFill>
                  <a:schemeClr val="tx1"/>
                </a:solidFill>
              </a:rPr>
              <a:t>PROFETA</a:t>
            </a:r>
          </a:p>
          <a:p>
            <a:pPr algn="ctr"/>
            <a:r>
              <a:rPr lang="es-GT" sz="1400" dirty="0">
                <a:solidFill>
                  <a:schemeClr val="tx1"/>
                </a:solidFill>
              </a:rPr>
              <a:t>“Eso es lo que te pasa cuando to te fijas en loa que haces</a:t>
            </a:r>
            <a:r>
              <a:rPr lang="es-GT" sz="1400" dirty="0" smtClean="0">
                <a:solidFill>
                  <a:schemeClr val="tx1"/>
                </a:solidFill>
              </a:rPr>
              <a:t>!”</a:t>
            </a:r>
            <a:endParaRPr lang="es-GT" sz="1400" dirty="0">
              <a:solidFill>
                <a:schemeClr val="tx1"/>
              </a:solidFill>
            </a:endParaRPr>
          </a:p>
          <a:p>
            <a:pPr algn="ctr"/>
            <a:r>
              <a:rPr lang="es-GT" sz="1400" dirty="0">
                <a:solidFill>
                  <a:schemeClr val="tx1"/>
                </a:solidFill>
              </a:rPr>
              <a:t>(Motivación: Corregir el problema)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6" name="Rounded Rectangular Callout 15"/>
          <p:cNvSpPr/>
          <p:nvPr/>
        </p:nvSpPr>
        <p:spPr>
          <a:xfrm>
            <a:off x="228600" y="2371706"/>
            <a:ext cx="2334491" cy="1219200"/>
          </a:xfrm>
          <a:prstGeom prst="wedgeRoundRectCallout">
            <a:avLst>
              <a:gd name="adj1" fmla="val 115261"/>
              <a:gd name="adj2" fmla="val -51107"/>
              <a:gd name="adj3" fmla="val 16667"/>
            </a:avLst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u="sng" dirty="0">
                <a:solidFill>
                  <a:schemeClr val="tx1"/>
                </a:solidFill>
              </a:rPr>
              <a:t>SIERVO</a:t>
            </a:r>
          </a:p>
          <a:p>
            <a:pPr algn="ctr"/>
            <a:r>
              <a:rPr lang="es-GT" sz="1400" dirty="0">
                <a:solidFill>
                  <a:schemeClr val="tx1"/>
                </a:solidFill>
              </a:rPr>
              <a:t>“Oh, permíteme ayudarte a limpiarlo.”</a:t>
            </a:r>
          </a:p>
          <a:p>
            <a:pPr algn="ctr"/>
            <a:r>
              <a:rPr lang="es-GT" sz="1400" dirty="0">
                <a:solidFill>
                  <a:schemeClr val="tx1"/>
                </a:solidFill>
              </a:rPr>
              <a:t>(</a:t>
            </a:r>
            <a:r>
              <a:rPr lang="es-GT" sz="1400" dirty="0" err="1">
                <a:solidFill>
                  <a:schemeClr val="tx1"/>
                </a:solidFill>
              </a:rPr>
              <a:t>Motivacón</a:t>
            </a:r>
            <a:r>
              <a:rPr lang="es-GT" sz="1400" dirty="0">
                <a:solidFill>
                  <a:schemeClr val="tx1"/>
                </a:solidFill>
              </a:rPr>
              <a:t>: </a:t>
            </a:r>
            <a:r>
              <a:rPr lang="es-GT" sz="1400" dirty="0" err="1">
                <a:solidFill>
                  <a:schemeClr val="tx1"/>
                </a:solidFill>
              </a:rPr>
              <a:t>Cubirir</a:t>
            </a:r>
            <a:r>
              <a:rPr lang="es-GT" sz="1400" dirty="0">
                <a:solidFill>
                  <a:schemeClr val="tx1"/>
                </a:solidFill>
              </a:rPr>
              <a:t> una necesidad)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7" name="Rounded Rectangular Callout 16"/>
          <p:cNvSpPr/>
          <p:nvPr/>
        </p:nvSpPr>
        <p:spPr>
          <a:xfrm>
            <a:off x="533400" y="4027713"/>
            <a:ext cx="2334491" cy="1458686"/>
          </a:xfrm>
          <a:prstGeom prst="wedgeRoundRectCallout">
            <a:avLst>
              <a:gd name="adj1" fmla="val 109157"/>
              <a:gd name="adj2" fmla="val -145239"/>
              <a:gd name="adj3" fmla="val 16667"/>
            </a:avLst>
          </a:prstGeom>
          <a:solidFill>
            <a:srgbClr val="B6E8C3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u="sng" dirty="0" smtClean="0">
                <a:solidFill>
                  <a:schemeClr val="tx1"/>
                </a:solidFill>
              </a:rPr>
              <a:t>Maestro</a:t>
            </a:r>
            <a:endParaRPr lang="es-GT" u="sng" dirty="0">
              <a:solidFill>
                <a:schemeClr val="tx1"/>
              </a:solidFill>
            </a:endParaRPr>
          </a:p>
          <a:p>
            <a:pPr algn="ctr"/>
            <a:r>
              <a:rPr lang="es-GT" sz="1400" dirty="0" smtClean="0">
                <a:solidFill>
                  <a:schemeClr val="tx1"/>
                </a:solidFill>
              </a:rPr>
              <a:t>“La razón por la cual se le cayó es que pesaba demasiado de un lado.”</a:t>
            </a:r>
            <a:br>
              <a:rPr lang="es-GT" sz="1400" dirty="0" smtClean="0">
                <a:solidFill>
                  <a:schemeClr val="tx1"/>
                </a:solidFill>
              </a:rPr>
            </a:br>
            <a:r>
              <a:rPr lang="es-GT" sz="1400" dirty="0" smtClean="0">
                <a:solidFill>
                  <a:schemeClr val="tx1"/>
                </a:solidFill>
              </a:rPr>
              <a:t>(Motivación: Descubrir por qué ocurrió.)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8" name="Rounded Rectangular Callout 17"/>
          <p:cNvSpPr/>
          <p:nvPr/>
        </p:nvSpPr>
        <p:spPr>
          <a:xfrm>
            <a:off x="3124201" y="3646713"/>
            <a:ext cx="1905000" cy="2068286"/>
          </a:xfrm>
          <a:prstGeom prst="wedgeRoundRectCallout">
            <a:avLst>
              <a:gd name="adj1" fmla="val 35741"/>
              <a:gd name="adj2" fmla="val -85389"/>
              <a:gd name="adj3" fmla="val 16667"/>
            </a:avLst>
          </a:prstGeom>
          <a:solidFill>
            <a:srgbClr val="E1A3A3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u="sng" dirty="0" smtClean="0">
                <a:solidFill>
                  <a:schemeClr val="tx1"/>
                </a:solidFill>
              </a:rPr>
              <a:t>EXHORTADOR</a:t>
            </a:r>
            <a:endParaRPr lang="es-GT" u="sng" dirty="0">
              <a:solidFill>
                <a:schemeClr val="tx1"/>
              </a:solidFill>
            </a:endParaRPr>
          </a:p>
          <a:p>
            <a:pPr algn="ctr"/>
            <a:r>
              <a:rPr lang="es-GT" sz="1400" dirty="0" smtClean="0">
                <a:solidFill>
                  <a:schemeClr val="tx1"/>
                </a:solidFill>
              </a:rPr>
              <a:t>“En la próxima ocasión, sirvamos el postre con la comida.”</a:t>
            </a:r>
            <a:br>
              <a:rPr lang="es-GT" sz="1400" dirty="0" smtClean="0">
                <a:solidFill>
                  <a:schemeClr val="tx1"/>
                </a:solidFill>
              </a:rPr>
            </a:br>
            <a:r>
              <a:rPr lang="es-GT" sz="1400" dirty="0" smtClean="0">
                <a:solidFill>
                  <a:schemeClr val="tx1"/>
                </a:solidFill>
              </a:rPr>
              <a:t>(Motivación: Corregir el futuro.)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9" name="Rounded Rectangular Callout 18"/>
          <p:cNvSpPr/>
          <p:nvPr/>
        </p:nvSpPr>
        <p:spPr>
          <a:xfrm>
            <a:off x="5295622" y="4757057"/>
            <a:ext cx="2171978" cy="1338942"/>
          </a:xfrm>
          <a:prstGeom prst="wedgeRoundRectCallout">
            <a:avLst>
              <a:gd name="adj1" fmla="val -43175"/>
              <a:gd name="adj2" fmla="val -184640"/>
              <a:gd name="adj3" fmla="val 16667"/>
            </a:avLst>
          </a:prstGeom>
          <a:solidFill>
            <a:srgbClr val="E1B5D8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u="sng" dirty="0" smtClean="0">
                <a:solidFill>
                  <a:schemeClr val="tx1"/>
                </a:solidFill>
              </a:rPr>
              <a:t>Dador</a:t>
            </a:r>
            <a:endParaRPr lang="es-GT" u="sng" dirty="0">
              <a:solidFill>
                <a:schemeClr val="tx1"/>
              </a:solidFill>
            </a:endParaRPr>
          </a:p>
          <a:p>
            <a:pPr algn="ctr"/>
            <a:r>
              <a:rPr lang="es-GT" sz="1400" dirty="0" smtClean="0">
                <a:solidFill>
                  <a:schemeClr val="tx1"/>
                </a:solidFill>
              </a:rPr>
              <a:t>“Permíteme comprar otro postre.”</a:t>
            </a:r>
            <a:br>
              <a:rPr lang="es-GT" sz="1400" dirty="0" smtClean="0">
                <a:solidFill>
                  <a:schemeClr val="tx1"/>
                </a:solidFill>
              </a:rPr>
            </a:br>
            <a:r>
              <a:rPr lang="es-GT" sz="1400" dirty="0" smtClean="0">
                <a:solidFill>
                  <a:schemeClr val="tx1"/>
                </a:solidFill>
              </a:rPr>
              <a:t>(Motivación: Dar a una necesidad vista.)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0" name="Rounded Rectangular Callout 19"/>
          <p:cNvSpPr/>
          <p:nvPr/>
        </p:nvSpPr>
        <p:spPr>
          <a:xfrm>
            <a:off x="6324600" y="2931225"/>
            <a:ext cx="2657104" cy="1749632"/>
          </a:xfrm>
          <a:prstGeom prst="wedgeRoundRectCallout">
            <a:avLst>
              <a:gd name="adj1" fmla="val -66100"/>
              <a:gd name="adj2" fmla="val -50944"/>
              <a:gd name="adj3" fmla="val 16667"/>
            </a:avLst>
          </a:prstGeom>
          <a:solidFill>
            <a:srgbClr val="E7D6B7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u="sng" dirty="0" smtClean="0">
                <a:solidFill>
                  <a:schemeClr val="tx1"/>
                </a:solidFill>
              </a:rPr>
              <a:t>ORGANIZADOR</a:t>
            </a:r>
            <a:endParaRPr lang="es-GT" u="sng" dirty="0">
              <a:solidFill>
                <a:schemeClr val="tx1"/>
              </a:solidFill>
            </a:endParaRPr>
          </a:p>
          <a:p>
            <a:pPr algn="ctr"/>
            <a:r>
              <a:rPr lang="es-GT" sz="1400" dirty="0" smtClean="0">
                <a:solidFill>
                  <a:schemeClr val="tx1"/>
                </a:solidFill>
              </a:rPr>
              <a:t>“Juan, trae una escoba. María, por favor, ayúdeme a limpiar el piso. Ester, ¿podría hacernos otro postre?.”</a:t>
            </a:r>
            <a:br>
              <a:rPr lang="es-GT" sz="1400" dirty="0" smtClean="0">
                <a:solidFill>
                  <a:schemeClr val="tx1"/>
                </a:solidFill>
              </a:rPr>
            </a:br>
            <a:r>
              <a:rPr lang="es-GT" sz="1400" dirty="0" smtClean="0">
                <a:solidFill>
                  <a:schemeClr val="tx1"/>
                </a:solidFill>
              </a:rPr>
              <a:t>(Motivación: Realizar la meta inmediata del grupo)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1" name="Rounded Rectangular Callout 20"/>
          <p:cNvSpPr/>
          <p:nvPr/>
        </p:nvSpPr>
        <p:spPr>
          <a:xfrm>
            <a:off x="6626431" y="990600"/>
            <a:ext cx="2434442" cy="1522516"/>
          </a:xfrm>
          <a:prstGeom prst="wedgeRoundRectCallout">
            <a:avLst>
              <a:gd name="adj1" fmla="val -58829"/>
              <a:gd name="adj2" fmla="val 9605"/>
              <a:gd name="adj3" fmla="val 16667"/>
            </a:avLst>
          </a:prstGeom>
          <a:solidFill>
            <a:srgbClr val="F9F9A5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u="sng" dirty="0" smtClean="0">
                <a:solidFill>
                  <a:schemeClr val="tx1"/>
                </a:solidFill>
              </a:rPr>
              <a:t>MISERICORDIOSO</a:t>
            </a:r>
            <a:endParaRPr lang="es-GT" u="sng" dirty="0">
              <a:solidFill>
                <a:schemeClr val="tx1"/>
              </a:solidFill>
            </a:endParaRPr>
          </a:p>
          <a:p>
            <a:pPr algn="ctr"/>
            <a:r>
              <a:rPr lang="es-GT" sz="1400" dirty="0" smtClean="0">
                <a:solidFill>
                  <a:schemeClr val="tx1"/>
                </a:solidFill>
              </a:rPr>
              <a:t>“No te sientas mal, </a:t>
            </a:r>
            <a:br>
              <a:rPr lang="es-GT" sz="1400" dirty="0" smtClean="0">
                <a:solidFill>
                  <a:schemeClr val="tx1"/>
                </a:solidFill>
              </a:rPr>
            </a:br>
            <a:r>
              <a:rPr lang="es-GT" sz="1400" dirty="0" smtClean="0">
                <a:solidFill>
                  <a:schemeClr val="tx1"/>
                </a:solidFill>
              </a:rPr>
              <a:t>pudiera haberle ocurrido a cualquiera de nosotros.”</a:t>
            </a:r>
            <a:br>
              <a:rPr lang="es-GT" sz="1400" dirty="0" smtClean="0">
                <a:solidFill>
                  <a:schemeClr val="tx1"/>
                </a:solidFill>
              </a:rPr>
            </a:br>
            <a:r>
              <a:rPr lang="es-GT" sz="1400" dirty="0" smtClean="0">
                <a:solidFill>
                  <a:schemeClr val="tx1"/>
                </a:solidFill>
              </a:rPr>
              <a:t>(Motivación: </a:t>
            </a:r>
            <a:br>
              <a:rPr lang="es-GT" sz="1400" dirty="0" smtClean="0">
                <a:solidFill>
                  <a:schemeClr val="tx1"/>
                </a:solidFill>
              </a:rPr>
            </a:br>
            <a:r>
              <a:rPr lang="es-GT" sz="1400" dirty="0" smtClean="0">
                <a:solidFill>
                  <a:schemeClr val="tx1"/>
                </a:solidFill>
              </a:rPr>
              <a:t>Disminuir la pena)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127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Reacciones Según Los Dones</a:t>
            </a:r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0" indent="0"/>
            <a:r>
              <a:rPr lang="es-ES_tradnl" b="1" dirty="0">
                <a:solidFill>
                  <a:srgbClr val="FF0000"/>
                </a:solidFill>
                <a:effectLst/>
              </a:rPr>
              <a:t>Entendiendo El Uso De </a:t>
            </a:r>
            <a:r>
              <a:rPr lang="es-ES_tradnl" b="1" dirty="0" smtClean="0">
                <a:solidFill>
                  <a:srgbClr val="FF0000"/>
                </a:solidFill>
                <a:effectLst/>
              </a:rPr>
              <a:t/>
            </a:r>
            <a:br>
              <a:rPr lang="es-ES_tradnl" b="1" dirty="0" smtClean="0">
                <a:solidFill>
                  <a:srgbClr val="FF0000"/>
                </a:solidFill>
                <a:effectLst/>
              </a:rPr>
            </a:br>
            <a:r>
              <a:rPr lang="es-ES_tradnl" b="1" dirty="0" smtClean="0">
                <a:solidFill>
                  <a:srgbClr val="FF0000"/>
                </a:solidFill>
                <a:effectLst/>
              </a:rPr>
              <a:t>Cada </a:t>
            </a:r>
            <a:r>
              <a:rPr lang="es-ES_tradnl" b="1" dirty="0">
                <a:solidFill>
                  <a:srgbClr val="FF0000"/>
                </a:solidFill>
                <a:effectLst/>
              </a:rPr>
              <a:t>Don En La Iglesia</a:t>
            </a:r>
            <a:endParaRPr lang="en-US" dirty="0">
              <a:solidFill>
                <a:srgbClr val="FF0000"/>
              </a:solidFill>
              <a:effectLst/>
            </a:endParaRP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es-ES_tradnl" dirty="0" smtClean="0">
                <a:effectLst/>
              </a:rPr>
              <a:t>Si </a:t>
            </a:r>
            <a:r>
              <a:rPr lang="es-ES_tradnl" dirty="0">
                <a:effectLst/>
              </a:rPr>
              <a:t>siete cristianos se reunieran para organizar una iglesia local ideal y cada cristiano representaba un don motivacional diferente, esto es lo que probablemente enfatizaría basado en su perspectiva espiritual</a:t>
            </a:r>
            <a:r>
              <a:rPr lang="es-ES_tradnl" dirty="0" smtClean="0">
                <a:effectLst/>
              </a:rPr>
              <a:t>.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36532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Reacciones Según Los Dones</a:t>
            </a:r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100445" y="1524000"/>
            <a:ext cx="3200400" cy="990600"/>
          </a:xfrm>
          <a:prstGeom prst="wedgeRoundRectCallout">
            <a:avLst>
              <a:gd name="adj1" fmla="val 66889"/>
              <a:gd name="adj2" fmla="val 49239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u="sng" dirty="0" smtClean="0">
                <a:solidFill>
                  <a:schemeClr val="tx1"/>
                </a:solidFill>
              </a:rPr>
              <a:t>PROFETA</a:t>
            </a:r>
          </a:p>
          <a:p>
            <a:pPr algn="ctr"/>
            <a:r>
              <a:rPr lang="es-GT" sz="1400" dirty="0" smtClean="0">
                <a:solidFill>
                  <a:schemeClr val="tx1"/>
                </a:solidFill>
              </a:rPr>
              <a:t>Sermones bien preparados que exponen pecado, proclaman justicia y advierten del juicio venidero. 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6" name="Rounded Rectangular Callout 15"/>
          <p:cNvSpPr/>
          <p:nvPr/>
        </p:nvSpPr>
        <p:spPr>
          <a:xfrm>
            <a:off x="6934201" y="4166260"/>
            <a:ext cx="2057400" cy="1912915"/>
          </a:xfrm>
          <a:prstGeom prst="wedgeRoundRectCallout">
            <a:avLst>
              <a:gd name="adj1" fmla="val -106961"/>
              <a:gd name="adj2" fmla="val -64144"/>
              <a:gd name="adj3" fmla="val 16667"/>
            </a:avLst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u="sng" dirty="0">
                <a:solidFill>
                  <a:schemeClr val="tx1"/>
                </a:solidFill>
              </a:rPr>
              <a:t>SIERVO</a:t>
            </a:r>
          </a:p>
          <a:p>
            <a:pPr algn="ctr"/>
            <a:r>
              <a:rPr lang="es-GT" sz="1400" dirty="0" smtClean="0">
                <a:solidFill>
                  <a:schemeClr val="tx1"/>
                </a:solidFill>
              </a:rPr>
              <a:t>Ayuda práctica para cada miembro de la iglesia para animarlos y ayudarlos cumplir con sus responsabilidades.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7" name="Rounded Rectangular Callout 16"/>
          <p:cNvSpPr/>
          <p:nvPr/>
        </p:nvSpPr>
        <p:spPr>
          <a:xfrm>
            <a:off x="762000" y="4634345"/>
            <a:ext cx="3618986" cy="1066800"/>
          </a:xfrm>
          <a:prstGeom prst="wedgeRoundRectCallout">
            <a:avLst>
              <a:gd name="adj1" fmla="val 35326"/>
              <a:gd name="adj2" fmla="val -108504"/>
              <a:gd name="adj3" fmla="val 16667"/>
            </a:avLst>
          </a:prstGeom>
          <a:solidFill>
            <a:srgbClr val="B6E8C3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u="sng" dirty="0" smtClean="0">
                <a:solidFill>
                  <a:schemeClr val="tx1"/>
                </a:solidFill>
              </a:rPr>
              <a:t>Maestro</a:t>
            </a:r>
            <a:endParaRPr lang="es-GT" u="sng" dirty="0">
              <a:solidFill>
                <a:schemeClr val="tx1"/>
              </a:solidFill>
            </a:endParaRPr>
          </a:p>
          <a:p>
            <a:pPr algn="ctr"/>
            <a:r>
              <a:rPr lang="es-GT" sz="1400" dirty="0" smtClean="0">
                <a:solidFill>
                  <a:schemeClr val="tx1"/>
                </a:solidFill>
              </a:rPr>
              <a:t>Estudios bíblicos profundos con una énfasis en el significado preciso de las palabras bíblicas.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8" name="Rounded Rectangular Callout 17"/>
          <p:cNvSpPr/>
          <p:nvPr/>
        </p:nvSpPr>
        <p:spPr>
          <a:xfrm>
            <a:off x="5867400" y="2743695"/>
            <a:ext cx="3124200" cy="1218703"/>
          </a:xfrm>
          <a:prstGeom prst="wedgeRoundRectCallout">
            <a:avLst>
              <a:gd name="adj1" fmla="val -55485"/>
              <a:gd name="adj2" fmla="val -29847"/>
              <a:gd name="adj3" fmla="val 16667"/>
            </a:avLst>
          </a:prstGeom>
          <a:solidFill>
            <a:srgbClr val="E1A3A3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u="sng" dirty="0" smtClean="0">
                <a:solidFill>
                  <a:schemeClr val="tx1"/>
                </a:solidFill>
              </a:rPr>
              <a:t>EXHORTADOR</a:t>
            </a:r>
            <a:endParaRPr lang="es-GT" u="sng" dirty="0">
              <a:solidFill>
                <a:schemeClr val="tx1"/>
              </a:solidFill>
            </a:endParaRPr>
          </a:p>
          <a:p>
            <a:pPr algn="ctr"/>
            <a:r>
              <a:rPr lang="es-GT" sz="1400" dirty="0" smtClean="0">
                <a:solidFill>
                  <a:schemeClr val="tx1"/>
                </a:solidFill>
              </a:rPr>
              <a:t>Consejería y ánimo personal para cada miembro para ayudarles en al aplicación de principios bíblicos en sus vidas diarias.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9" name="Rounded Rectangular Callout 18"/>
          <p:cNvSpPr/>
          <p:nvPr/>
        </p:nvSpPr>
        <p:spPr>
          <a:xfrm>
            <a:off x="4593771" y="4740233"/>
            <a:ext cx="2171978" cy="1338942"/>
          </a:xfrm>
          <a:prstGeom prst="wedgeRoundRectCallout">
            <a:avLst>
              <a:gd name="adj1" fmla="val -32787"/>
              <a:gd name="adj2" fmla="val -99496"/>
              <a:gd name="adj3" fmla="val 16667"/>
            </a:avLst>
          </a:prstGeom>
          <a:solidFill>
            <a:srgbClr val="E1B5D8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u="sng" dirty="0" smtClean="0">
                <a:solidFill>
                  <a:schemeClr val="tx1"/>
                </a:solidFill>
              </a:rPr>
              <a:t>Dador</a:t>
            </a:r>
            <a:endParaRPr lang="es-GT" u="sng" dirty="0">
              <a:solidFill>
                <a:schemeClr val="tx1"/>
              </a:solidFill>
            </a:endParaRPr>
          </a:p>
          <a:p>
            <a:pPr algn="ctr"/>
            <a:r>
              <a:rPr lang="es-GT" sz="1400" dirty="0" smtClean="0">
                <a:solidFill>
                  <a:schemeClr val="tx1"/>
                </a:solidFill>
              </a:rPr>
              <a:t>Programas generosas de ayuda económica para los misioneros y otros ministerios e individuos.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0" name="Rounded Rectangular Callout 19"/>
          <p:cNvSpPr/>
          <p:nvPr/>
        </p:nvSpPr>
        <p:spPr>
          <a:xfrm>
            <a:off x="372093" y="2686047"/>
            <a:ext cx="2657104" cy="1749632"/>
          </a:xfrm>
          <a:prstGeom prst="wedgeRoundRectCallout">
            <a:avLst>
              <a:gd name="adj1" fmla="val 80046"/>
              <a:gd name="adj2" fmla="val -33297"/>
              <a:gd name="adj3" fmla="val 16667"/>
            </a:avLst>
          </a:prstGeom>
          <a:solidFill>
            <a:srgbClr val="E7D6B7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u="sng" dirty="0" smtClean="0">
                <a:solidFill>
                  <a:schemeClr val="tx1"/>
                </a:solidFill>
              </a:rPr>
              <a:t>ORGANIZADOR</a:t>
            </a:r>
            <a:endParaRPr lang="es-GT" u="sng" dirty="0">
              <a:solidFill>
                <a:schemeClr val="tx1"/>
              </a:solidFill>
            </a:endParaRPr>
          </a:p>
          <a:p>
            <a:pPr algn="ctr"/>
            <a:r>
              <a:rPr lang="es-GT" sz="1400" dirty="0" smtClean="0">
                <a:solidFill>
                  <a:schemeClr val="tx1"/>
                </a:solidFill>
              </a:rPr>
              <a:t>Una organización fluida a nivel de iglesia en lo cual cada ministerio es llevado acabo decentemente y con orden.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1" name="Rounded Rectangular Callout 20"/>
          <p:cNvSpPr/>
          <p:nvPr/>
        </p:nvSpPr>
        <p:spPr>
          <a:xfrm>
            <a:off x="6248400" y="819153"/>
            <a:ext cx="2812473" cy="1543047"/>
          </a:xfrm>
          <a:prstGeom prst="wedgeRoundRectCallout">
            <a:avLst>
              <a:gd name="adj1" fmla="val -70229"/>
              <a:gd name="adj2" fmla="val 44410"/>
              <a:gd name="adj3" fmla="val 16667"/>
            </a:avLst>
          </a:prstGeom>
          <a:solidFill>
            <a:srgbClr val="F9F9A5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u="sng" dirty="0" smtClean="0">
                <a:solidFill>
                  <a:schemeClr val="tx1"/>
                </a:solidFill>
              </a:rPr>
              <a:t>MISERICORDIOSO</a:t>
            </a:r>
            <a:endParaRPr lang="es-GT" u="sng" dirty="0">
              <a:solidFill>
                <a:schemeClr val="tx1"/>
              </a:solidFill>
            </a:endParaRPr>
          </a:p>
          <a:p>
            <a:pPr algn="ctr"/>
            <a:r>
              <a:rPr lang="es-GT" sz="1400" dirty="0" smtClean="0">
                <a:solidFill>
                  <a:schemeClr val="tx1"/>
                </a:solidFill>
              </a:rPr>
              <a:t>Ministerios especiales para tratar con las emociones y los sentimientos de los individuos con el propósito de llenar esas necesidades.</a:t>
            </a: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62400" y="1409697"/>
            <a:ext cx="1599173" cy="25527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314696" y="926068"/>
            <a:ext cx="8829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u="sng" dirty="0">
                <a:solidFill>
                  <a:srgbClr val="FF0000"/>
                </a:solidFill>
              </a:rPr>
              <a:t> </a:t>
            </a:r>
            <a:r>
              <a:rPr lang="es-ES_tradnl" b="1" u="sng" dirty="0">
                <a:solidFill>
                  <a:srgbClr val="FF0000"/>
                </a:solidFill>
              </a:rPr>
              <a:t>Lo Que Necesitamos En Nuestra Iglesia Es</a:t>
            </a:r>
            <a:r>
              <a:rPr lang="es-ES_tradnl" b="1" u="sng" dirty="0" smtClean="0">
                <a:solidFill>
                  <a:srgbClr val="FF0000"/>
                </a:solidFill>
              </a:rPr>
              <a:t>:</a:t>
            </a:r>
            <a:endParaRPr lang="en-US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802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5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FormalScrp421 BT"/>
        <a:ea typeface=""/>
        <a:cs typeface=""/>
      </a:majorFont>
      <a:minorFont>
        <a:latin typeface="Franklin Gothic Dem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4089</TotalTime>
  <Words>385</Words>
  <Application>Microsoft Office PowerPoint</Application>
  <PresentationFormat>On-screen Show (4:3)</PresentationFormat>
  <Paragraphs>67</Paragraphs>
  <Slides>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Default Design</vt:lpstr>
      <vt:lpstr>PowerPoint Presentation</vt:lpstr>
      <vt:lpstr>Las Reacciones Según Los Dones</vt:lpstr>
      <vt:lpstr>Las Reacciones Según Los Dones</vt:lpstr>
      <vt:lpstr>Las Reacciones Según Los Dones</vt:lpstr>
      <vt:lpstr>Las Reacciones Según Los Dones</vt:lpstr>
      <vt:lpstr>Las Reacciones Según Los Dones</vt:lpstr>
      <vt:lpstr>Las Reacciones Según Los Dones</vt:lpstr>
    </vt:vector>
  </TitlesOfParts>
  <Company>Faith Baptist Church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Lott</dc:creator>
  <cp:lastModifiedBy>David Lott</cp:lastModifiedBy>
  <cp:revision>139</cp:revision>
  <dcterms:created xsi:type="dcterms:W3CDTF">2008-02-23T23:34:35Z</dcterms:created>
  <dcterms:modified xsi:type="dcterms:W3CDTF">2014-10-20T22:39:51Z</dcterms:modified>
</cp:coreProperties>
</file>